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65" r:id="rId3"/>
    <p:sldId id="268" r:id="rId4"/>
    <p:sldId id="267" r:id="rId5"/>
    <p:sldId id="270" r:id="rId6"/>
    <p:sldId id="272" r:id="rId7"/>
    <p:sldId id="266" r:id="rId8"/>
    <p:sldId id="260" r:id="rId9"/>
    <p:sldId id="261" r:id="rId10"/>
    <p:sldId id="262" r:id="rId11"/>
    <p:sldId id="263" r:id="rId12"/>
    <p:sldId id="264" r:id="rId13"/>
    <p:sldId id="257" r:id="rId14"/>
    <p:sldId id="258" r:id="rId15"/>
    <p:sldId id="259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BF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092"/>
    <p:restoredTop sz="94688"/>
  </p:normalViewPr>
  <p:slideViewPr>
    <p:cSldViewPr snapToGrid="0" snapToObjects="1">
      <p:cViewPr>
        <p:scale>
          <a:sx n="146" d="100"/>
          <a:sy n="146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g>
</file>

<file path=ppt/media/image4.png>
</file>

<file path=ppt/media/image5.pn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B19C04-BBB9-F943-9F0F-11B1110775D4}" type="datetimeFigureOut">
              <a:rPr lang="en-US" smtClean="0"/>
              <a:t>6/22/17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A9D89-2E97-D843-8392-78420B49E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7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87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35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20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271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60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63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234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34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45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25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44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07763-1823-394B-8774-B0A7D1EC0EA8}" type="datetimeFigureOut">
              <a:rPr lang="en-US" smtClean="0"/>
              <a:t>6/22/17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A8708-816E-C044-BC6B-6DE112B4E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00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microsoft.com/office/2007/relationships/hdphoto" Target="../media/hdphoto2.wdp"/><Relationship Id="rId6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1" Type="http://schemas.microsoft.com/office/2007/relationships/hdphoto" Target="../media/hdphoto17.wdp"/><Relationship Id="rId12" Type="http://schemas.openxmlformats.org/officeDocument/2006/relationships/image" Target="../media/image20.png"/><Relationship Id="rId13" Type="http://schemas.microsoft.com/office/2007/relationships/hdphoto" Target="../media/hdphoto18.wdp"/><Relationship Id="rId14" Type="http://schemas.microsoft.com/office/2007/relationships/hdphoto" Target="../media/hdphoto19.wdp"/><Relationship Id="rId15" Type="http://schemas.openxmlformats.org/officeDocument/2006/relationships/image" Target="../media/image21.png"/><Relationship Id="rId16" Type="http://schemas.microsoft.com/office/2007/relationships/hdphoto" Target="../media/hdphoto20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microsoft.com/office/2007/relationships/hdphoto" Target="../media/hdphoto10.wdp"/><Relationship Id="rId4" Type="http://schemas.microsoft.com/office/2007/relationships/hdphoto" Target="../media/hdphoto11.wdp"/><Relationship Id="rId5" Type="http://schemas.microsoft.com/office/2007/relationships/hdphoto" Target="../media/hdphoto12.wdp"/><Relationship Id="rId6" Type="http://schemas.microsoft.com/office/2007/relationships/hdphoto" Target="../media/hdphoto13.wdp"/><Relationship Id="rId7" Type="http://schemas.microsoft.com/office/2007/relationships/hdphoto" Target="../media/hdphoto14.wdp"/><Relationship Id="rId8" Type="http://schemas.microsoft.com/office/2007/relationships/hdphoto" Target="../media/hdphoto15.wdp"/><Relationship Id="rId9" Type="http://schemas.openxmlformats.org/officeDocument/2006/relationships/image" Target="../media/image19.png"/><Relationship Id="rId10" Type="http://schemas.microsoft.com/office/2007/relationships/hdphoto" Target="../media/hdphoto16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microsoft.com/office/2007/relationships/hdphoto" Target="../media/hdphoto4.wdp"/><Relationship Id="rId5" Type="http://schemas.microsoft.com/office/2007/relationships/hdphoto" Target="../media/hdphoto5.wdp"/><Relationship Id="rId6" Type="http://schemas.microsoft.com/office/2007/relationships/hdphoto" Target="../media/hdphoto6.wdp"/><Relationship Id="rId7" Type="http://schemas.microsoft.com/office/2007/relationships/hdphoto" Target="../media/hdphoto7.wdp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4" Type="http://schemas.openxmlformats.org/officeDocument/2006/relationships/image" Target="../media/image7.jpeg"/><Relationship Id="rId5" Type="http://schemas.microsoft.com/office/2007/relationships/hdphoto" Target="../media/hdphoto9.wdp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microsoft.com/office/2007/relationships/hdphoto" Target="../media/hdphoto2.wdp"/><Relationship Id="rId6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924913" y="1539836"/>
            <a:ext cx="6419578" cy="3612024"/>
            <a:chOff x="1924913" y="1539836"/>
            <a:chExt cx="6419578" cy="361202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51" t="44504" r="27536" b="32479"/>
            <a:stretch/>
          </p:blipFill>
          <p:spPr>
            <a:xfrm rot="5400000">
              <a:off x="3047341" y="2791933"/>
              <a:ext cx="3612024" cy="110783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79" t="24268" r="39462" b="35620"/>
            <a:stretch/>
          </p:blipFill>
          <p:spPr>
            <a:xfrm rot="5400000">
              <a:off x="5250074" y="2049379"/>
              <a:ext cx="3603959" cy="25848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22" t="27685" r="30661" b="21712"/>
            <a:stretch/>
          </p:blipFill>
          <p:spPr>
            <a:xfrm rot="5400000">
              <a:off x="1137997" y="2326753"/>
              <a:ext cx="3596008" cy="2022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6957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ight Arrow 120"/>
          <p:cNvSpPr/>
          <p:nvPr/>
        </p:nvSpPr>
        <p:spPr>
          <a:xfrm rot="5400000">
            <a:off x="2787965" y="1250760"/>
            <a:ext cx="828062" cy="311120"/>
          </a:xfrm>
          <a:prstGeom prst="rightArrow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879478" y="-420983"/>
            <a:ext cx="690465" cy="128140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8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3222174" y="-420983"/>
            <a:ext cx="0" cy="1281404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0" name="Group 319"/>
          <p:cNvGrpSpPr/>
          <p:nvPr/>
        </p:nvGrpSpPr>
        <p:grpSpPr>
          <a:xfrm>
            <a:off x="2873820" y="1914073"/>
            <a:ext cx="690465" cy="1281404"/>
            <a:chOff x="2653004" y="2786743"/>
            <a:chExt cx="690465" cy="1281404"/>
          </a:xfrm>
        </p:grpSpPr>
        <p:sp>
          <p:nvSpPr>
            <p:cNvPr id="13" name="Rectangle 12"/>
            <p:cNvSpPr/>
            <p:nvPr/>
          </p:nvSpPr>
          <p:spPr>
            <a:xfrm>
              <a:off x="2653004" y="2786743"/>
              <a:ext cx="690465" cy="1281404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8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7" name="Straight Connector 216"/>
            <p:cNvCxnSpPr>
              <a:endCxn id="13" idx="2"/>
            </p:cNvCxnSpPr>
            <p:nvPr/>
          </p:nvCxnSpPr>
          <p:spPr>
            <a:xfrm>
              <a:off x="2653004" y="3607837"/>
              <a:ext cx="345233" cy="46031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>
              <a:stCxn id="13" idx="0"/>
            </p:cNvCxnSpPr>
            <p:nvPr/>
          </p:nvCxnSpPr>
          <p:spPr>
            <a:xfrm>
              <a:off x="2998237" y="2786743"/>
              <a:ext cx="345232" cy="45409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2" name="Group 501"/>
          <p:cNvGrpSpPr/>
          <p:nvPr/>
        </p:nvGrpSpPr>
        <p:grpSpPr>
          <a:xfrm>
            <a:off x="2166721" y="4636199"/>
            <a:ext cx="2179350" cy="3400614"/>
            <a:chOff x="4740498" y="1881061"/>
            <a:chExt cx="2179350" cy="3400614"/>
          </a:xfrm>
        </p:grpSpPr>
        <p:grpSp>
          <p:nvGrpSpPr>
            <p:cNvPr id="415" name="Group 414"/>
            <p:cNvGrpSpPr/>
            <p:nvPr/>
          </p:nvGrpSpPr>
          <p:grpSpPr>
            <a:xfrm rot="17927004">
              <a:off x="5418510" y="1952663"/>
              <a:ext cx="694944" cy="1920515"/>
              <a:chOff x="2158483" y="4813078"/>
              <a:chExt cx="694944" cy="1920515"/>
            </a:xfrm>
          </p:grpSpPr>
          <p:sp>
            <p:nvSpPr>
              <p:cNvPr id="416" name="Oval 415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7" name="Rectangle 416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18" name="Straight Connector 417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9" name="Oval 418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0" name="Straight Connector 419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5" name="Group 384"/>
            <p:cNvGrpSpPr/>
            <p:nvPr/>
          </p:nvGrpSpPr>
          <p:grpSpPr>
            <a:xfrm rot="17927004">
              <a:off x="5562929" y="3322027"/>
              <a:ext cx="694944" cy="1920515"/>
              <a:chOff x="2158483" y="4813078"/>
              <a:chExt cx="694944" cy="1920515"/>
            </a:xfrm>
          </p:grpSpPr>
          <p:sp>
            <p:nvSpPr>
              <p:cNvPr id="386" name="Oval 385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7" name="Rectangle 386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8" name="Straight Connector 387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9" name="Oval 388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0" name="Straight Connector 389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9" name="Group 378"/>
            <p:cNvGrpSpPr/>
            <p:nvPr/>
          </p:nvGrpSpPr>
          <p:grpSpPr>
            <a:xfrm rot="3205468">
              <a:off x="5612119" y="3973945"/>
              <a:ext cx="694944" cy="1920515"/>
              <a:chOff x="2158483" y="4813078"/>
              <a:chExt cx="694944" cy="1920515"/>
            </a:xfrm>
          </p:grpSpPr>
          <p:sp>
            <p:nvSpPr>
              <p:cNvPr id="380" name="Oval 379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1" name="Rectangle 380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2" name="Straight Connector 381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3" name="Oval 382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4" name="Straight Connector 383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1" name="Group 390"/>
            <p:cNvGrpSpPr/>
            <p:nvPr/>
          </p:nvGrpSpPr>
          <p:grpSpPr>
            <a:xfrm rot="3044894">
              <a:off x="5478829" y="2622314"/>
              <a:ext cx="694944" cy="1920515"/>
              <a:chOff x="2158483" y="4813078"/>
              <a:chExt cx="694944" cy="1920515"/>
            </a:xfrm>
          </p:grpSpPr>
          <p:sp>
            <p:nvSpPr>
              <p:cNvPr id="392" name="Oval 391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Rectangle 392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4" name="Straight Connector 393"/>
              <p:cNvCxnSpPr/>
              <p:nvPr/>
            </p:nvCxnSpPr>
            <p:spPr>
              <a:xfrm>
                <a:off x="2260254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5" name="Oval 394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6" name="Straight Connector 395"/>
              <p:cNvCxnSpPr/>
              <p:nvPr/>
            </p:nvCxnSpPr>
            <p:spPr>
              <a:xfrm>
                <a:off x="2162962" y="5924938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1" name="Group 420"/>
            <p:cNvGrpSpPr/>
            <p:nvPr/>
          </p:nvGrpSpPr>
          <p:grpSpPr>
            <a:xfrm rot="3044894">
              <a:off x="5353284" y="1268275"/>
              <a:ext cx="694944" cy="1920515"/>
              <a:chOff x="2158483" y="4813078"/>
              <a:chExt cx="694944" cy="1920515"/>
            </a:xfrm>
          </p:grpSpPr>
          <p:sp>
            <p:nvSpPr>
              <p:cNvPr id="422" name="Oval 421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Rectangle 422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4" name="Straight Connector 423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Oval 424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6" name="Straight Connector 425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9" name="TextBox 488"/>
          <p:cNvSpPr txBox="1"/>
          <p:nvPr/>
        </p:nvSpPr>
        <p:spPr>
          <a:xfrm>
            <a:off x="731705" y="72479"/>
            <a:ext cx="16357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Precursor Fiber</a:t>
            </a:r>
          </a:p>
          <a:p>
            <a:pPr algn="ctr"/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(monofilament)</a:t>
            </a:r>
            <a:endParaRPr lang="en-US" sz="1400" b="1" u="sng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90" name="TextBox 489"/>
          <p:cNvSpPr txBox="1"/>
          <p:nvPr/>
        </p:nvSpPr>
        <p:spPr>
          <a:xfrm>
            <a:off x="731705" y="2165450"/>
            <a:ext cx="17292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Straight-twisted polymer actuator (STPA)</a:t>
            </a:r>
            <a:endParaRPr lang="en-US" sz="1400" b="1" u="sng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492" name="Group 491"/>
          <p:cNvGrpSpPr/>
          <p:nvPr/>
        </p:nvGrpSpPr>
        <p:grpSpPr>
          <a:xfrm>
            <a:off x="4789282" y="4420536"/>
            <a:ext cx="2142790" cy="2763225"/>
            <a:chOff x="6726630" y="1736970"/>
            <a:chExt cx="2142790" cy="2763225"/>
          </a:xfrm>
        </p:grpSpPr>
        <p:grpSp>
          <p:nvGrpSpPr>
            <p:cNvPr id="459" name="Group 458"/>
            <p:cNvGrpSpPr/>
            <p:nvPr/>
          </p:nvGrpSpPr>
          <p:grpSpPr>
            <a:xfrm rot="17400000">
              <a:off x="7403909" y="1644497"/>
              <a:ext cx="694944" cy="1920515"/>
              <a:chOff x="2158483" y="4813078"/>
              <a:chExt cx="694944" cy="1920515"/>
            </a:xfrm>
          </p:grpSpPr>
          <p:sp>
            <p:nvSpPr>
              <p:cNvPr id="484" name="Oval 483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5" name="Rectangle 484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6" name="Straight Connector 485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7" name="Oval 486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8" name="Straight Connector 487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0" name="Group 459"/>
            <p:cNvGrpSpPr/>
            <p:nvPr/>
          </p:nvGrpSpPr>
          <p:grpSpPr>
            <a:xfrm rot="17400000">
              <a:off x="7512910" y="2679891"/>
              <a:ext cx="694944" cy="1920515"/>
              <a:chOff x="2158483" y="4813078"/>
              <a:chExt cx="694944" cy="1920515"/>
            </a:xfrm>
          </p:grpSpPr>
          <p:sp>
            <p:nvSpPr>
              <p:cNvPr id="479" name="Oval 478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0" name="Rectangle 479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1" name="Straight Connector 480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2" name="Oval 481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3" name="Straight Connector 482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1" name="Group 460"/>
            <p:cNvGrpSpPr/>
            <p:nvPr/>
          </p:nvGrpSpPr>
          <p:grpSpPr>
            <a:xfrm rot="3600000">
              <a:off x="7561691" y="3192465"/>
              <a:ext cx="694944" cy="1920515"/>
              <a:chOff x="2158483" y="4813078"/>
              <a:chExt cx="694944" cy="1920515"/>
            </a:xfrm>
          </p:grpSpPr>
          <p:sp>
            <p:nvSpPr>
              <p:cNvPr id="474" name="Oval 473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5" name="Rectangle 474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6" name="Straight Connector 475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7" name="Oval 476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8" name="Straight Connector 477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2" name="Group 461"/>
            <p:cNvGrpSpPr/>
            <p:nvPr/>
          </p:nvGrpSpPr>
          <p:grpSpPr>
            <a:xfrm rot="3600000">
              <a:off x="7455035" y="2145455"/>
              <a:ext cx="694944" cy="1920515"/>
              <a:chOff x="2158483" y="4813078"/>
              <a:chExt cx="694944" cy="1920515"/>
            </a:xfrm>
          </p:grpSpPr>
          <p:sp>
            <p:nvSpPr>
              <p:cNvPr id="469" name="Oval 468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0" name="Rectangle 469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1" name="Straight Connector 470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2" name="Oval 471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3" name="Straight Connector 472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3" name="Group 462"/>
            <p:cNvGrpSpPr/>
            <p:nvPr/>
          </p:nvGrpSpPr>
          <p:grpSpPr>
            <a:xfrm rot="3600000">
              <a:off x="7339416" y="1124184"/>
              <a:ext cx="694944" cy="1920515"/>
              <a:chOff x="2158483" y="4813078"/>
              <a:chExt cx="694944" cy="1920515"/>
            </a:xfrm>
          </p:grpSpPr>
          <p:sp>
            <p:nvSpPr>
              <p:cNvPr id="464" name="Oval 463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5" name="Rectangle 464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6" name="Straight Connector 465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7" name="Oval 466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8" name="Straight Connector 467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94" name="TextBox 493"/>
          <p:cNvSpPr txBox="1"/>
          <p:nvPr/>
        </p:nvSpPr>
        <p:spPr>
          <a:xfrm>
            <a:off x="733097" y="5985476"/>
            <a:ext cx="20516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smtClean="0">
                <a:latin typeface="Arial" charset="0"/>
                <a:ea typeface="Arial" charset="0"/>
                <a:cs typeface="Arial" charset="0"/>
              </a:rPr>
              <a:t>Twisted-coiled </a:t>
            </a:r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Polymer </a:t>
            </a:r>
            <a:r>
              <a:rPr lang="en-US" sz="1400" b="1" u="sng" smtClean="0">
                <a:latin typeface="Arial" charset="0"/>
                <a:ea typeface="Arial" charset="0"/>
                <a:cs typeface="Arial" charset="0"/>
              </a:rPr>
              <a:t>Actuator (TCPA</a:t>
            </a:r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1400" b="1" u="sng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96" name="Straight Connector 495"/>
          <p:cNvCxnSpPr/>
          <p:nvPr/>
        </p:nvCxnSpPr>
        <p:spPr>
          <a:xfrm flipH="1" flipV="1">
            <a:off x="3406061" y="8312066"/>
            <a:ext cx="3073576" cy="0"/>
          </a:xfrm>
          <a:prstGeom prst="line">
            <a:avLst/>
          </a:prstGeom>
          <a:ln w="127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9" name="Straight Connector 498"/>
          <p:cNvCxnSpPr/>
          <p:nvPr/>
        </p:nvCxnSpPr>
        <p:spPr>
          <a:xfrm flipH="1" flipV="1">
            <a:off x="5387350" y="7511764"/>
            <a:ext cx="5365" cy="761601"/>
          </a:xfrm>
          <a:prstGeom prst="line">
            <a:avLst/>
          </a:prstGeom>
          <a:ln w="12700">
            <a:solidFill>
              <a:srgbClr val="FF0000"/>
            </a:solidFill>
            <a:prstDash val="solid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1" name="TextBox 500"/>
          <p:cNvSpPr txBox="1"/>
          <p:nvPr/>
        </p:nvSpPr>
        <p:spPr>
          <a:xfrm>
            <a:off x="5637630" y="7713370"/>
            <a:ext cx="1332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Contraction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2" name="TextBox 511"/>
          <p:cNvSpPr txBox="1"/>
          <p:nvPr/>
        </p:nvSpPr>
        <p:spPr>
          <a:xfrm>
            <a:off x="3247983" y="1120238"/>
            <a:ext cx="2174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Twist under tensile load. Thermally anneal.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6" name="Bent Arrow 515"/>
          <p:cNvSpPr/>
          <p:nvPr/>
        </p:nvSpPr>
        <p:spPr>
          <a:xfrm rot="5400000" flipV="1">
            <a:off x="-2166609" y="1126531"/>
            <a:ext cx="1129427" cy="676610"/>
          </a:xfrm>
          <a:prstGeom prst="bentArrow">
            <a:avLst>
              <a:gd name="adj1" fmla="val 11636"/>
              <a:gd name="adj2" fmla="val 16829"/>
              <a:gd name="adj3" fmla="val 28741"/>
              <a:gd name="adj4" fmla="val 63226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8" name="Right Arrow 507"/>
          <p:cNvSpPr/>
          <p:nvPr/>
        </p:nvSpPr>
        <p:spPr>
          <a:xfrm>
            <a:off x="4116746" y="2447617"/>
            <a:ext cx="828062" cy="311120"/>
          </a:xfrm>
          <a:prstGeom prst="rightArrow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TextBox 508"/>
          <p:cNvSpPr txBox="1"/>
          <p:nvPr/>
        </p:nvSpPr>
        <p:spPr>
          <a:xfrm>
            <a:off x="3855578" y="2227005"/>
            <a:ext cx="1332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ΔT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20" name="TextBox 519"/>
          <p:cNvSpPr txBox="1"/>
          <p:nvPr/>
        </p:nvSpPr>
        <p:spPr>
          <a:xfrm>
            <a:off x="6602974" y="1265015"/>
            <a:ext cx="15655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High stiffness polymer chain now wraps around larger circumference causing shear stress and deformation due to low shear stiffness.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26" name="TextBox 525"/>
          <p:cNvSpPr txBox="1"/>
          <p:nvPr/>
        </p:nvSpPr>
        <p:spPr>
          <a:xfrm>
            <a:off x="-2307742" y="2894478"/>
            <a:ext cx="1044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Reference line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27" name="Straight Connector 526"/>
          <p:cNvCxnSpPr>
            <a:stCxn id="526" idx="0"/>
          </p:cNvCxnSpPr>
          <p:nvPr/>
        </p:nvCxnSpPr>
        <p:spPr>
          <a:xfrm flipV="1">
            <a:off x="-1785666" y="2468514"/>
            <a:ext cx="0" cy="425964"/>
          </a:xfrm>
          <a:prstGeom prst="line">
            <a:avLst/>
          </a:prstGeom>
          <a:ln w="12700">
            <a:solidFill>
              <a:srgbClr val="FF0000"/>
            </a:solidFill>
            <a:prstDash val="solid"/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104" idx="0"/>
            <a:endCxn id="104" idx="2"/>
          </p:cNvCxnSpPr>
          <p:nvPr/>
        </p:nvCxnSpPr>
        <p:spPr>
          <a:xfrm>
            <a:off x="3219052" y="1894080"/>
            <a:ext cx="0" cy="1281404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5311589" y="1915176"/>
            <a:ext cx="970384" cy="1316526"/>
            <a:chOff x="5783728" y="3485346"/>
            <a:chExt cx="970384" cy="1316526"/>
          </a:xfrm>
        </p:grpSpPr>
        <p:sp>
          <p:nvSpPr>
            <p:cNvPr id="221" name="Rectangle 220"/>
            <p:cNvSpPr/>
            <p:nvPr/>
          </p:nvSpPr>
          <p:spPr>
            <a:xfrm>
              <a:off x="5783728" y="3491566"/>
              <a:ext cx="970384" cy="1281404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8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2" name="Straight Connector 221"/>
            <p:cNvCxnSpPr/>
            <p:nvPr/>
          </p:nvCxnSpPr>
          <p:spPr>
            <a:xfrm>
              <a:off x="5783728" y="4312660"/>
              <a:ext cx="353596" cy="459481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/>
          </p:nvCxnSpPr>
          <p:spPr>
            <a:xfrm>
              <a:off x="6411989" y="3485346"/>
              <a:ext cx="342123" cy="378578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 flipH="1">
              <a:off x="6151445" y="3485346"/>
              <a:ext cx="243511" cy="1316526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Group 112"/>
          <p:cNvGrpSpPr/>
          <p:nvPr/>
        </p:nvGrpSpPr>
        <p:grpSpPr>
          <a:xfrm>
            <a:off x="3854405" y="-81409"/>
            <a:ext cx="1332275" cy="531732"/>
            <a:chOff x="6768128" y="3776583"/>
            <a:chExt cx="1332275" cy="531732"/>
          </a:xfrm>
        </p:grpSpPr>
        <p:sp>
          <p:nvSpPr>
            <p:cNvPr id="114" name="Right Arrow 113"/>
            <p:cNvSpPr/>
            <p:nvPr/>
          </p:nvSpPr>
          <p:spPr>
            <a:xfrm>
              <a:off x="7029296" y="3997195"/>
              <a:ext cx="828062" cy="311120"/>
            </a:xfrm>
            <a:prstGeom prst="rightArrow">
              <a:avLst/>
            </a:prstGeom>
            <a:solidFill>
              <a:srgbClr val="FF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6768128" y="3776583"/>
              <a:ext cx="13322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Arial" charset="0"/>
                  <a:ea typeface="Arial" charset="0"/>
                  <a:cs typeface="Arial" charset="0"/>
                </a:rPr>
                <a:t>ΔT</a:t>
              </a:r>
              <a:endParaRPr lang="en-US" sz="14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309844" y="-427453"/>
            <a:ext cx="970384" cy="1281404"/>
            <a:chOff x="5769054" y="1130259"/>
            <a:chExt cx="970384" cy="1281404"/>
          </a:xfrm>
        </p:grpSpPr>
        <p:sp>
          <p:nvSpPr>
            <p:cNvPr id="111" name="Rectangle 110"/>
            <p:cNvSpPr/>
            <p:nvPr/>
          </p:nvSpPr>
          <p:spPr>
            <a:xfrm>
              <a:off x="5769054" y="1130259"/>
              <a:ext cx="970384" cy="1281404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8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7" name="Straight Connector 116"/>
            <p:cNvCxnSpPr>
              <a:stCxn id="111" idx="0"/>
              <a:endCxn id="111" idx="2"/>
            </p:cNvCxnSpPr>
            <p:nvPr/>
          </p:nvCxnSpPr>
          <p:spPr>
            <a:xfrm>
              <a:off x="6254246" y="1130259"/>
              <a:ext cx="0" cy="1281404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Right Arrow 121"/>
          <p:cNvSpPr/>
          <p:nvPr/>
        </p:nvSpPr>
        <p:spPr>
          <a:xfrm rot="5400000">
            <a:off x="2839848" y="3633700"/>
            <a:ext cx="828062" cy="311120"/>
          </a:xfrm>
          <a:prstGeom prst="rightArrow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TextBox 122"/>
          <p:cNvSpPr txBox="1"/>
          <p:nvPr/>
        </p:nvSpPr>
        <p:spPr>
          <a:xfrm>
            <a:off x="3299865" y="3503178"/>
            <a:ext cx="31061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Twist under tensile </a:t>
            </a:r>
            <a:r>
              <a:rPr lang="en-US" sz="1200" dirty="0">
                <a:latin typeface="Arial" charset="0"/>
                <a:ea typeface="Arial" charset="0"/>
                <a:cs typeface="Arial" charset="0"/>
              </a:rPr>
              <a:t>load until coiled to helix. </a:t>
            </a:r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Thermally anneal.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851889" y="5640999"/>
            <a:ext cx="1332275" cy="531732"/>
            <a:chOff x="4455317" y="7167769"/>
            <a:chExt cx="1332275" cy="531732"/>
          </a:xfrm>
        </p:grpSpPr>
        <p:sp>
          <p:nvSpPr>
            <p:cNvPr id="125" name="Right Arrow 124"/>
            <p:cNvSpPr/>
            <p:nvPr/>
          </p:nvSpPr>
          <p:spPr>
            <a:xfrm>
              <a:off x="4716485" y="7388381"/>
              <a:ext cx="828062" cy="311120"/>
            </a:xfrm>
            <a:prstGeom prst="rightArrow">
              <a:avLst/>
            </a:prstGeom>
            <a:solidFill>
              <a:srgbClr val="FF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4455317" y="7167769"/>
              <a:ext cx="13322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Arial" charset="0"/>
                  <a:ea typeface="Arial" charset="0"/>
                  <a:cs typeface="Arial" charset="0"/>
                </a:rPr>
                <a:t>ΔT</a:t>
              </a:r>
              <a:endParaRPr lang="en-US" sz="14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139" name="TextBox 138"/>
          <p:cNvSpPr txBox="1"/>
          <p:nvPr/>
        </p:nvSpPr>
        <p:spPr>
          <a:xfrm>
            <a:off x="2414108" y="-1186554"/>
            <a:ext cx="16357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Fabrication process</a:t>
            </a:r>
            <a:endParaRPr lang="en-US" sz="1400" b="1" u="sng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4942849" y="-1200295"/>
            <a:ext cx="1839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smtClean="0">
                <a:latin typeface="Arial" charset="0"/>
                <a:ea typeface="Arial" charset="0"/>
                <a:cs typeface="Arial" charset="0"/>
              </a:rPr>
              <a:t>Actuation </a:t>
            </a:r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for each configuration</a:t>
            </a:r>
            <a:endParaRPr lang="en-US" sz="1400" b="1" u="sng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21" name="Straight Connector 520"/>
          <p:cNvCxnSpPr/>
          <p:nvPr/>
        </p:nvCxnSpPr>
        <p:spPr>
          <a:xfrm flipH="1">
            <a:off x="6110911" y="1668216"/>
            <a:ext cx="505976" cy="445024"/>
          </a:xfrm>
          <a:prstGeom prst="line">
            <a:avLst/>
          </a:prstGeom>
          <a:ln w="12700">
            <a:solidFill>
              <a:srgbClr val="FF0000"/>
            </a:solidFill>
            <a:prstDash val="solid"/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6634343" y="4108651"/>
            <a:ext cx="15342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Torsional response of STPA translates to contraction of TCPA.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Can 26"/>
          <p:cNvSpPr/>
          <p:nvPr/>
        </p:nvSpPr>
        <p:spPr>
          <a:xfrm>
            <a:off x="-2456006" y="3613260"/>
            <a:ext cx="854110" cy="169669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29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073" y="0"/>
            <a:ext cx="3677853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677697" y="3326004"/>
            <a:ext cx="1939332" cy="261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05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511" y="1460334"/>
            <a:ext cx="2993754" cy="2979464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250414" y="2059105"/>
            <a:ext cx="2975473" cy="1781922"/>
            <a:chOff x="1250414" y="2059105"/>
            <a:chExt cx="2975473" cy="178192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0414" y="2059105"/>
              <a:ext cx="2975473" cy="1781922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3721764" y="2950065"/>
              <a:ext cx="420578" cy="890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61665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n 6"/>
          <p:cNvSpPr/>
          <p:nvPr/>
        </p:nvSpPr>
        <p:spPr>
          <a:xfrm>
            <a:off x="2354663" y="2689093"/>
            <a:ext cx="720131" cy="2069337"/>
          </a:xfrm>
          <a:prstGeom prst="can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n 3"/>
          <p:cNvSpPr/>
          <p:nvPr/>
        </p:nvSpPr>
        <p:spPr>
          <a:xfrm>
            <a:off x="1795305" y="1722450"/>
            <a:ext cx="1838849" cy="3114989"/>
          </a:xfrm>
          <a:prstGeom prst="can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31432" y="1955180"/>
            <a:ext cx="1931226" cy="2724242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2364210" y="3051358"/>
            <a:ext cx="704088" cy="995809"/>
          </a:xfrm>
          <a:prstGeom prst="rect">
            <a:avLst/>
          </a:prstGeom>
          <a:solidFill>
            <a:srgbClr val="97B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an 29"/>
          <p:cNvSpPr/>
          <p:nvPr/>
        </p:nvSpPr>
        <p:spPr>
          <a:xfrm>
            <a:off x="5113301" y="2689093"/>
            <a:ext cx="720131" cy="2069337"/>
          </a:xfrm>
          <a:prstGeom prst="can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an 30"/>
          <p:cNvSpPr/>
          <p:nvPr/>
        </p:nvSpPr>
        <p:spPr>
          <a:xfrm>
            <a:off x="4553943" y="2543006"/>
            <a:ext cx="1838849" cy="2294433"/>
          </a:xfrm>
          <a:prstGeom prst="can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90070" y="2874937"/>
            <a:ext cx="1931226" cy="1804486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5122848" y="3649222"/>
            <a:ext cx="704088" cy="320455"/>
          </a:xfrm>
          <a:prstGeom prst="rect">
            <a:avLst/>
          </a:prstGeom>
          <a:solidFill>
            <a:srgbClr val="97B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5118643" y="3001926"/>
            <a:ext cx="704088" cy="320455"/>
          </a:xfrm>
          <a:prstGeom prst="rect">
            <a:avLst/>
          </a:prstGeom>
          <a:solidFill>
            <a:srgbClr val="97B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/>
          <p:cNvPicPr>
            <a:picLocks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78437"/>
          <a:stretch/>
        </p:blipFill>
        <p:spPr>
          <a:xfrm flipH="1">
            <a:off x="4527921" y="2549470"/>
            <a:ext cx="1929384" cy="388437"/>
          </a:xfrm>
          <a:prstGeom prst="rect">
            <a:avLst/>
          </a:prstGeom>
        </p:spPr>
      </p:pic>
      <p:cxnSp>
        <p:nvCxnSpPr>
          <p:cNvPr id="23" name="Straight Connector 22"/>
          <p:cNvCxnSpPr/>
          <p:nvPr/>
        </p:nvCxnSpPr>
        <p:spPr>
          <a:xfrm>
            <a:off x="5446658" y="2767899"/>
            <a:ext cx="185091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657241" y="2224007"/>
            <a:ext cx="804916" cy="54389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2724122" y="1951655"/>
            <a:ext cx="185091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648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4903126" y="1205802"/>
            <a:ext cx="2971859" cy="4210260"/>
          </a:xfrm>
          <a:custGeom>
            <a:avLst/>
            <a:gdLst>
              <a:gd name="connsiteX0" fmla="*/ 469 w 2971858"/>
              <a:gd name="connsiteY0" fmla="*/ 4210260 h 4210260"/>
              <a:gd name="connsiteX1" fmla="*/ 80855 w 2971858"/>
              <a:gd name="connsiteY1" fmla="*/ 4059534 h 4210260"/>
              <a:gd name="connsiteX2" fmla="*/ 502886 w 2971858"/>
              <a:gd name="connsiteY2" fmla="*/ 3858567 h 4210260"/>
              <a:gd name="connsiteX3" fmla="*/ 1457480 w 2971858"/>
              <a:gd name="connsiteY3" fmla="*/ 3557117 h 4210260"/>
              <a:gd name="connsiteX4" fmla="*/ 2753717 w 2971858"/>
              <a:gd name="connsiteY4" fmla="*/ 3074796 h 4210260"/>
              <a:gd name="connsiteX5" fmla="*/ 2904442 w 2971858"/>
              <a:gd name="connsiteY5" fmla="*/ 2672862 h 4210260"/>
              <a:gd name="connsiteX6" fmla="*/ 2050332 w 2971858"/>
              <a:gd name="connsiteY6" fmla="*/ 2301073 h 4210260"/>
              <a:gd name="connsiteX7" fmla="*/ 311968 w 2971858"/>
              <a:gd name="connsiteY7" fmla="*/ 1728317 h 4210260"/>
              <a:gd name="connsiteX8" fmla="*/ 10517 w 2971858"/>
              <a:gd name="connsiteY8" fmla="*/ 1366576 h 4210260"/>
              <a:gd name="connsiteX9" fmla="*/ 191387 w 2971858"/>
              <a:gd name="connsiteY9" fmla="*/ 1175657 h 4210260"/>
              <a:gd name="connsiteX10" fmla="*/ 744047 w 2971858"/>
              <a:gd name="connsiteY10" fmla="*/ 944545 h 4210260"/>
              <a:gd name="connsiteX11" fmla="*/ 2150816 w 2971858"/>
              <a:gd name="connsiteY11" fmla="*/ 492369 h 4210260"/>
              <a:gd name="connsiteX12" fmla="*/ 2964732 w 2971858"/>
              <a:gd name="connsiteY12" fmla="*/ 0 h 4210260"/>
              <a:gd name="connsiteX0" fmla="*/ 469 w 2971858"/>
              <a:gd name="connsiteY0" fmla="*/ 4210260 h 4210260"/>
              <a:gd name="connsiteX1" fmla="*/ 80855 w 2971858"/>
              <a:gd name="connsiteY1" fmla="*/ 4059534 h 4210260"/>
              <a:gd name="connsiteX2" fmla="*/ 502886 w 2971858"/>
              <a:gd name="connsiteY2" fmla="*/ 3858567 h 4210260"/>
              <a:gd name="connsiteX3" fmla="*/ 1457480 w 2971858"/>
              <a:gd name="connsiteY3" fmla="*/ 3557117 h 4210260"/>
              <a:gd name="connsiteX4" fmla="*/ 2753717 w 2971858"/>
              <a:gd name="connsiteY4" fmla="*/ 3074796 h 4210260"/>
              <a:gd name="connsiteX5" fmla="*/ 2904442 w 2971858"/>
              <a:gd name="connsiteY5" fmla="*/ 2672862 h 4210260"/>
              <a:gd name="connsiteX6" fmla="*/ 2050332 w 2971858"/>
              <a:gd name="connsiteY6" fmla="*/ 2301073 h 4210260"/>
              <a:gd name="connsiteX7" fmla="*/ 311968 w 2971858"/>
              <a:gd name="connsiteY7" fmla="*/ 1728317 h 4210260"/>
              <a:gd name="connsiteX8" fmla="*/ 10517 w 2971858"/>
              <a:gd name="connsiteY8" fmla="*/ 1366576 h 4210260"/>
              <a:gd name="connsiteX9" fmla="*/ 191387 w 2971858"/>
              <a:gd name="connsiteY9" fmla="*/ 1175657 h 4210260"/>
              <a:gd name="connsiteX10" fmla="*/ 744047 w 2971858"/>
              <a:gd name="connsiteY10" fmla="*/ 944545 h 4210260"/>
              <a:gd name="connsiteX11" fmla="*/ 2150816 w 2971858"/>
              <a:gd name="connsiteY11" fmla="*/ 492369 h 4210260"/>
              <a:gd name="connsiteX12" fmla="*/ 2964732 w 2971858"/>
              <a:gd name="connsiteY12" fmla="*/ 0 h 4210260"/>
              <a:gd name="connsiteX0" fmla="*/ 469 w 2971858"/>
              <a:gd name="connsiteY0" fmla="*/ 4210260 h 4210260"/>
              <a:gd name="connsiteX1" fmla="*/ 80855 w 2971858"/>
              <a:gd name="connsiteY1" fmla="*/ 4059534 h 4210260"/>
              <a:gd name="connsiteX2" fmla="*/ 502886 w 2971858"/>
              <a:gd name="connsiteY2" fmla="*/ 3858567 h 4210260"/>
              <a:gd name="connsiteX3" fmla="*/ 1457480 w 2971858"/>
              <a:gd name="connsiteY3" fmla="*/ 3557117 h 4210260"/>
              <a:gd name="connsiteX4" fmla="*/ 2753717 w 2971858"/>
              <a:gd name="connsiteY4" fmla="*/ 3074796 h 4210260"/>
              <a:gd name="connsiteX5" fmla="*/ 2904442 w 2971858"/>
              <a:gd name="connsiteY5" fmla="*/ 2672862 h 4210260"/>
              <a:gd name="connsiteX6" fmla="*/ 2050332 w 2971858"/>
              <a:gd name="connsiteY6" fmla="*/ 2301073 h 4210260"/>
              <a:gd name="connsiteX7" fmla="*/ 311968 w 2971858"/>
              <a:gd name="connsiteY7" fmla="*/ 1728317 h 4210260"/>
              <a:gd name="connsiteX8" fmla="*/ 10517 w 2971858"/>
              <a:gd name="connsiteY8" fmla="*/ 1412810 h 4210260"/>
              <a:gd name="connsiteX9" fmla="*/ 191387 w 2971858"/>
              <a:gd name="connsiteY9" fmla="*/ 1175657 h 4210260"/>
              <a:gd name="connsiteX10" fmla="*/ 744047 w 2971858"/>
              <a:gd name="connsiteY10" fmla="*/ 944545 h 4210260"/>
              <a:gd name="connsiteX11" fmla="*/ 2150816 w 2971858"/>
              <a:gd name="connsiteY11" fmla="*/ 492369 h 4210260"/>
              <a:gd name="connsiteX12" fmla="*/ 2964732 w 2971858"/>
              <a:gd name="connsiteY12" fmla="*/ 0 h 4210260"/>
              <a:gd name="connsiteX0" fmla="*/ 469 w 2971858"/>
              <a:gd name="connsiteY0" fmla="*/ 4210260 h 4210260"/>
              <a:gd name="connsiteX1" fmla="*/ 80855 w 2971858"/>
              <a:gd name="connsiteY1" fmla="*/ 4059534 h 4210260"/>
              <a:gd name="connsiteX2" fmla="*/ 502886 w 2971858"/>
              <a:gd name="connsiteY2" fmla="*/ 3858567 h 4210260"/>
              <a:gd name="connsiteX3" fmla="*/ 1457480 w 2971858"/>
              <a:gd name="connsiteY3" fmla="*/ 3557117 h 4210260"/>
              <a:gd name="connsiteX4" fmla="*/ 2753717 w 2971858"/>
              <a:gd name="connsiteY4" fmla="*/ 3074796 h 4210260"/>
              <a:gd name="connsiteX5" fmla="*/ 2904442 w 2971858"/>
              <a:gd name="connsiteY5" fmla="*/ 2672862 h 4210260"/>
              <a:gd name="connsiteX6" fmla="*/ 2050332 w 2971858"/>
              <a:gd name="connsiteY6" fmla="*/ 2301073 h 4210260"/>
              <a:gd name="connsiteX7" fmla="*/ 311968 w 2971858"/>
              <a:gd name="connsiteY7" fmla="*/ 1728317 h 4210260"/>
              <a:gd name="connsiteX8" fmla="*/ 10517 w 2971858"/>
              <a:gd name="connsiteY8" fmla="*/ 1412810 h 4210260"/>
              <a:gd name="connsiteX9" fmla="*/ 191387 w 2971858"/>
              <a:gd name="connsiteY9" fmla="*/ 1175657 h 4210260"/>
              <a:gd name="connsiteX10" fmla="*/ 744047 w 2971858"/>
              <a:gd name="connsiteY10" fmla="*/ 944545 h 4210260"/>
              <a:gd name="connsiteX11" fmla="*/ 2150816 w 2971858"/>
              <a:gd name="connsiteY11" fmla="*/ 492369 h 4210260"/>
              <a:gd name="connsiteX12" fmla="*/ 2964732 w 2971858"/>
              <a:gd name="connsiteY12" fmla="*/ 0 h 4210260"/>
              <a:gd name="connsiteX0" fmla="*/ 469 w 2971858"/>
              <a:gd name="connsiteY0" fmla="*/ 4210260 h 4210260"/>
              <a:gd name="connsiteX1" fmla="*/ 80855 w 2971858"/>
              <a:gd name="connsiteY1" fmla="*/ 4059534 h 4210260"/>
              <a:gd name="connsiteX2" fmla="*/ 502886 w 2971858"/>
              <a:gd name="connsiteY2" fmla="*/ 3858567 h 4210260"/>
              <a:gd name="connsiteX3" fmla="*/ 1457480 w 2971858"/>
              <a:gd name="connsiteY3" fmla="*/ 3557117 h 4210260"/>
              <a:gd name="connsiteX4" fmla="*/ 2753717 w 2971858"/>
              <a:gd name="connsiteY4" fmla="*/ 3074796 h 4210260"/>
              <a:gd name="connsiteX5" fmla="*/ 2904442 w 2971858"/>
              <a:gd name="connsiteY5" fmla="*/ 2672862 h 4210260"/>
              <a:gd name="connsiteX6" fmla="*/ 2050332 w 2971858"/>
              <a:gd name="connsiteY6" fmla="*/ 2301073 h 4210260"/>
              <a:gd name="connsiteX7" fmla="*/ 311968 w 2971858"/>
              <a:gd name="connsiteY7" fmla="*/ 1728317 h 4210260"/>
              <a:gd name="connsiteX8" fmla="*/ 10517 w 2971858"/>
              <a:gd name="connsiteY8" fmla="*/ 1412810 h 4210260"/>
              <a:gd name="connsiteX9" fmla="*/ 191387 w 2971858"/>
              <a:gd name="connsiteY9" fmla="*/ 1175657 h 4210260"/>
              <a:gd name="connsiteX10" fmla="*/ 744047 w 2971858"/>
              <a:gd name="connsiteY10" fmla="*/ 944545 h 4210260"/>
              <a:gd name="connsiteX11" fmla="*/ 2150816 w 2971858"/>
              <a:gd name="connsiteY11" fmla="*/ 492369 h 4210260"/>
              <a:gd name="connsiteX12" fmla="*/ 2964732 w 2971858"/>
              <a:gd name="connsiteY12" fmla="*/ 0 h 4210260"/>
              <a:gd name="connsiteX0" fmla="*/ 469 w 2971858"/>
              <a:gd name="connsiteY0" fmla="*/ 4210260 h 4210260"/>
              <a:gd name="connsiteX1" fmla="*/ 80855 w 2971858"/>
              <a:gd name="connsiteY1" fmla="*/ 4059534 h 4210260"/>
              <a:gd name="connsiteX2" fmla="*/ 502886 w 2971858"/>
              <a:gd name="connsiteY2" fmla="*/ 3858567 h 4210260"/>
              <a:gd name="connsiteX3" fmla="*/ 1457480 w 2971858"/>
              <a:gd name="connsiteY3" fmla="*/ 3557117 h 4210260"/>
              <a:gd name="connsiteX4" fmla="*/ 2753717 w 2971858"/>
              <a:gd name="connsiteY4" fmla="*/ 3074796 h 4210260"/>
              <a:gd name="connsiteX5" fmla="*/ 2904442 w 2971858"/>
              <a:gd name="connsiteY5" fmla="*/ 2672862 h 4210260"/>
              <a:gd name="connsiteX6" fmla="*/ 2050332 w 2971858"/>
              <a:gd name="connsiteY6" fmla="*/ 2301073 h 4210260"/>
              <a:gd name="connsiteX7" fmla="*/ 311968 w 2971858"/>
              <a:gd name="connsiteY7" fmla="*/ 1728317 h 4210260"/>
              <a:gd name="connsiteX8" fmla="*/ 10517 w 2971858"/>
              <a:gd name="connsiteY8" fmla="*/ 1412810 h 4210260"/>
              <a:gd name="connsiteX9" fmla="*/ 191387 w 2971858"/>
              <a:gd name="connsiteY9" fmla="*/ 1175657 h 4210260"/>
              <a:gd name="connsiteX10" fmla="*/ 744047 w 2971858"/>
              <a:gd name="connsiteY10" fmla="*/ 944545 h 4210260"/>
              <a:gd name="connsiteX11" fmla="*/ 2150816 w 2971858"/>
              <a:gd name="connsiteY11" fmla="*/ 492369 h 4210260"/>
              <a:gd name="connsiteX12" fmla="*/ 2964732 w 2971858"/>
              <a:gd name="connsiteY12" fmla="*/ 0 h 4210260"/>
              <a:gd name="connsiteX0" fmla="*/ 21253 w 2992642"/>
              <a:gd name="connsiteY0" fmla="*/ 4210260 h 4210260"/>
              <a:gd name="connsiteX1" fmla="*/ 101639 w 2992642"/>
              <a:gd name="connsiteY1" fmla="*/ 4059534 h 4210260"/>
              <a:gd name="connsiteX2" fmla="*/ 523670 w 2992642"/>
              <a:gd name="connsiteY2" fmla="*/ 3858567 h 4210260"/>
              <a:gd name="connsiteX3" fmla="*/ 1478264 w 2992642"/>
              <a:gd name="connsiteY3" fmla="*/ 3557117 h 4210260"/>
              <a:gd name="connsiteX4" fmla="*/ 2774501 w 2992642"/>
              <a:gd name="connsiteY4" fmla="*/ 3074796 h 4210260"/>
              <a:gd name="connsiteX5" fmla="*/ 2925226 w 2992642"/>
              <a:gd name="connsiteY5" fmla="*/ 2672862 h 4210260"/>
              <a:gd name="connsiteX6" fmla="*/ 2071116 w 2992642"/>
              <a:gd name="connsiteY6" fmla="*/ 2301073 h 4210260"/>
              <a:gd name="connsiteX7" fmla="*/ 332752 w 2992642"/>
              <a:gd name="connsiteY7" fmla="*/ 1728317 h 4210260"/>
              <a:gd name="connsiteX8" fmla="*/ 31301 w 2992642"/>
              <a:gd name="connsiteY8" fmla="*/ 1412810 h 4210260"/>
              <a:gd name="connsiteX9" fmla="*/ 764831 w 2992642"/>
              <a:gd name="connsiteY9" fmla="*/ 944545 h 4210260"/>
              <a:gd name="connsiteX10" fmla="*/ 2171600 w 2992642"/>
              <a:gd name="connsiteY10" fmla="*/ 492369 h 4210260"/>
              <a:gd name="connsiteX11" fmla="*/ 2985516 w 2992642"/>
              <a:gd name="connsiteY11" fmla="*/ 0 h 4210260"/>
              <a:gd name="connsiteX0" fmla="*/ 470 w 2971859"/>
              <a:gd name="connsiteY0" fmla="*/ 4210260 h 4210260"/>
              <a:gd name="connsiteX1" fmla="*/ 80856 w 2971859"/>
              <a:gd name="connsiteY1" fmla="*/ 4059534 h 4210260"/>
              <a:gd name="connsiteX2" fmla="*/ 502887 w 2971859"/>
              <a:gd name="connsiteY2" fmla="*/ 3858567 h 4210260"/>
              <a:gd name="connsiteX3" fmla="*/ 1457481 w 2971859"/>
              <a:gd name="connsiteY3" fmla="*/ 3557117 h 4210260"/>
              <a:gd name="connsiteX4" fmla="*/ 2753718 w 2971859"/>
              <a:gd name="connsiteY4" fmla="*/ 3074796 h 4210260"/>
              <a:gd name="connsiteX5" fmla="*/ 2904443 w 2971859"/>
              <a:gd name="connsiteY5" fmla="*/ 2672862 h 4210260"/>
              <a:gd name="connsiteX6" fmla="*/ 2050333 w 2971859"/>
              <a:gd name="connsiteY6" fmla="*/ 2301073 h 4210260"/>
              <a:gd name="connsiteX7" fmla="*/ 311969 w 2971859"/>
              <a:gd name="connsiteY7" fmla="*/ 1728317 h 4210260"/>
              <a:gd name="connsiteX8" fmla="*/ 10518 w 2971859"/>
              <a:gd name="connsiteY8" fmla="*/ 1412810 h 4210260"/>
              <a:gd name="connsiteX9" fmla="*/ 744048 w 2971859"/>
              <a:gd name="connsiteY9" fmla="*/ 944545 h 4210260"/>
              <a:gd name="connsiteX10" fmla="*/ 2150817 w 2971859"/>
              <a:gd name="connsiteY10" fmla="*/ 492369 h 4210260"/>
              <a:gd name="connsiteX11" fmla="*/ 2964733 w 2971859"/>
              <a:gd name="connsiteY11" fmla="*/ 0 h 4210260"/>
              <a:gd name="connsiteX0" fmla="*/ 470 w 2971859"/>
              <a:gd name="connsiteY0" fmla="*/ 4210260 h 4210260"/>
              <a:gd name="connsiteX1" fmla="*/ 80856 w 2971859"/>
              <a:gd name="connsiteY1" fmla="*/ 4059534 h 4210260"/>
              <a:gd name="connsiteX2" fmla="*/ 502887 w 2971859"/>
              <a:gd name="connsiteY2" fmla="*/ 3858567 h 4210260"/>
              <a:gd name="connsiteX3" fmla="*/ 1457481 w 2971859"/>
              <a:gd name="connsiteY3" fmla="*/ 3557117 h 4210260"/>
              <a:gd name="connsiteX4" fmla="*/ 2753718 w 2971859"/>
              <a:gd name="connsiteY4" fmla="*/ 3074796 h 4210260"/>
              <a:gd name="connsiteX5" fmla="*/ 2904443 w 2971859"/>
              <a:gd name="connsiteY5" fmla="*/ 2672862 h 4210260"/>
              <a:gd name="connsiteX6" fmla="*/ 2050333 w 2971859"/>
              <a:gd name="connsiteY6" fmla="*/ 2301073 h 4210260"/>
              <a:gd name="connsiteX7" fmla="*/ 311969 w 2971859"/>
              <a:gd name="connsiteY7" fmla="*/ 1728317 h 4210260"/>
              <a:gd name="connsiteX8" fmla="*/ 10518 w 2971859"/>
              <a:gd name="connsiteY8" fmla="*/ 1412810 h 4210260"/>
              <a:gd name="connsiteX9" fmla="*/ 744048 w 2971859"/>
              <a:gd name="connsiteY9" fmla="*/ 944545 h 4210260"/>
              <a:gd name="connsiteX10" fmla="*/ 2150817 w 2971859"/>
              <a:gd name="connsiteY10" fmla="*/ 492369 h 4210260"/>
              <a:gd name="connsiteX11" fmla="*/ 2964733 w 2971859"/>
              <a:gd name="connsiteY11" fmla="*/ 0 h 4210260"/>
              <a:gd name="connsiteX0" fmla="*/ 470 w 2971859"/>
              <a:gd name="connsiteY0" fmla="*/ 4210260 h 4210260"/>
              <a:gd name="connsiteX1" fmla="*/ 80856 w 2971859"/>
              <a:gd name="connsiteY1" fmla="*/ 4059534 h 4210260"/>
              <a:gd name="connsiteX2" fmla="*/ 502887 w 2971859"/>
              <a:gd name="connsiteY2" fmla="*/ 3858567 h 4210260"/>
              <a:gd name="connsiteX3" fmla="*/ 1457481 w 2971859"/>
              <a:gd name="connsiteY3" fmla="*/ 3557117 h 4210260"/>
              <a:gd name="connsiteX4" fmla="*/ 2753718 w 2971859"/>
              <a:gd name="connsiteY4" fmla="*/ 3074796 h 4210260"/>
              <a:gd name="connsiteX5" fmla="*/ 2904443 w 2971859"/>
              <a:gd name="connsiteY5" fmla="*/ 2672862 h 4210260"/>
              <a:gd name="connsiteX6" fmla="*/ 2050333 w 2971859"/>
              <a:gd name="connsiteY6" fmla="*/ 2301073 h 4210260"/>
              <a:gd name="connsiteX7" fmla="*/ 455807 w 2971859"/>
              <a:gd name="connsiteY7" fmla="*/ 1789962 h 4210260"/>
              <a:gd name="connsiteX8" fmla="*/ 10518 w 2971859"/>
              <a:gd name="connsiteY8" fmla="*/ 1412810 h 4210260"/>
              <a:gd name="connsiteX9" fmla="*/ 744048 w 2971859"/>
              <a:gd name="connsiteY9" fmla="*/ 944545 h 4210260"/>
              <a:gd name="connsiteX10" fmla="*/ 2150817 w 2971859"/>
              <a:gd name="connsiteY10" fmla="*/ 492369 h 4210260"/>
              <a:gd name="connsiteX11" fmla="*/ 2964733 w 2971859"/>
              <a:gd name="connsiteY11" fmla="*/ 0 h 4210260"/>
              <a:gd name="connsiteX0" fmla="*/ 470 w 2971859"/>
              <a:gd name="connsiteY0" fmla="*/ 4210260 h 4210260"/>
              <a:gd name="connsiteX1" fmla="*/ 80856 w 2971859"/>
              <a:gd name="connsiteY1" fmla="*/ 4059534 h 4210260"/>
              <a:gd name="connsiteX2" fmla="*/ 502887 w 2971859"/>
              <a:gd name="connsiteY2" fmla="*/ 3858567 h 4210260"/>
              <a:gd name="connsiteX3" fmla="*/ 1457481 w 2971859"/>
              <a:gd name="connsiteY3" fmla="*/ 3557117 h 4210260"/>
              <a:gd name="connsiteX4" fmla="*/ 2753718 w 2971859"/>
              <a:gd name="connsiteY4" fmla="*/ 3074796 h 4210260"/>
              <a:gd name="connsiteX5" fmla="*/ 2904443 w 2971859"/>
              <a:gd name="connsiteY5" fmla="*/ 2672862 h 4210260"/>
              <a:gd name="connsiteX6" fmla="*/ 2050333 w 2971859"/>
              <a:gd name="connsiteY6" fmla="*/ 2301073 h 4210260"/>
              <a:gd name="connsiteX7" fmla="*/ 455807 w 2971859"/>
              <a:gd name="connsiteY7" fmla="*/ 1789962 h 4210260"/>
              <a:gd name="connsiteX8" fmla="*/ 10518 w 2971859"/>
              <a:gd name="connsiteY8" fmla="*/ 1412810 h 4210260"/>
              <a:gd name="connsiteX9" fmla="*/ 744048 w 2971859"/>
              <a:gd name="connsiteY9" fmla="*/ 944545 h 4210260"/>
              <a:gd name="connsiteX10" fmla="*/ 2150817 w 2971859"/>
              <a:gd name="connsiteY10" fmla="*/ 492369 h 4210260"/>
              <a:gd name="connsiteX11" fmla="*/ 2964733 w 2971859"/>
              <a:gd name="connsiteY11" fmla="*/ 0 h 4210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71859" h="4210260">
                <a:moveTo>
                  <a:pt x="470" y="4210260"/>
                </a:moveTo>
                <a:cubicBezTo>
                  <a:pt x="-1205" y="4164204"/>
                  <a:pt x="-2880" y="4118149"/>
                  <a:pt x="80856" y="4059534"/>
                </a:cubicBezTo>
                <a:cubicBezTo>
                  <a:pt x="164592" y="4000918"/>
                  <a:pt x="273450" y="3942303"/>
                  <a:pt x="502887" y="3858567"/>
                </a:cubicBezTo>
                <a:cubicBezTo>
                  <a:pt x="732325" y="3774831"/>
                  <a:pt x="1082342" y="3687746"/>
                  <a:pt x="1457481" y="3557117"/>
                </a:cubicBezTo>
                <a:cubicBezTo>
                  <a:pt x="1832620" y="3426488"/>
                  <a:pt x="2512558" y="3222172"/>
                  <a:pt x="2753718" y="3074796"/>
                </a:cubicBezTo>
                <a:cubicBezTo>
                  <a:pt x="2994878" y="2927420"/>
                  <a:pt x="3021674" y="2801816"/>
                  <a:pt x="2904443" y="2672862"/>
                </a:cubicBezTo>
                <a:cubicBezTo>
                  <a:pt x="2787212" y="2543908"/>
                  <a:pt x="2458439" y="2448223"/>
                  <a:pt x="2050333" y="2301073"/>
                </a:cubicBezTo>
                <a:cubicBezTo>
                  <a:pt x="1642227" y="2153923"/>
                  <a:pt x="806050" y="1943143"/>
                  <a:pt x="455807" y="1789962"/>
                </a:cubicBezTo>
                <a:cubicBezTo>
                  <a:pt x="105564" y="1636781"/>
                  <a:pt x="-37522" y="1553713"/>
                  <a:pt x="10518" y="1412810"/>
                </a:cubicBezTo>
                <a:cubicBezTo>
                  <a:pt x="58558" y="1271907"/>
                  <a:pt x="387332" y="1097952"/>
                  <a:pt x="744048" y="944545"/>
                </a:cubicBezTo>
                <a:cubicBezTo>
                  <a:pt x="1070619" y="830664"/>
                  <a:pt x="1780703" y="649793"/>
                  <a:pt x="2150817" y="492369"/>
                </a:cubicBezTo>
                <a:cubicBezTo>
                  <a:pt x="2520931" y="334945"/>
                  <a:pt x="2958486" y="239824"/>
                  <a:pt x="296473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68426" y="5236066"/>
            <a:ext cx="694944" cy="1920515"/>
            <a:chOff x="2158483" y="4813078"/>
            <a:chExt cx="694944" cy="1920515"/>
          </a:xfrm>
        </p:grpSpPr>
        <p:sp>
          <p:nvSpPr>
            <p:cNvPr id="4" name="Oval 3"/>
            <p:cNvSpPr/>
            <p:nvPr/>
          </p:nvSpPr>
          <p:spPr>
            <a:xfrm>
              <a:off x="2158483" y="4813078"/>
              <a:ext cx="694944" cy="694944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8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2162962" y="5103845"/>
              <a:ext cx="690465" cy="1281404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8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2260255" y="4914850"/>
              <a:ext cx="593172" cy="64308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/>
            <p:cNvSpPr/>
            <p:nvPr/>
          </p:nvSpPr>
          <p:spPr>
            <a:xfrm>
              <a:off x="2158483" y="6038649"/>
              <a:ext cx="694944" cy="694944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8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162962" y="5924939"/>
              <a:ext cx="588693" cy="7068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14195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49324" y="2554941"/>
            <a:ext cx="6595607" cy="337637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 w="190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18840" y="2289761"/>
            <a:ext cx="4502258" cy="2650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164976" y="3261584"/>
            <a:ext cx="163689" cy="26082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930626" y="3953435"/>
            <a:ext cx="168122" cy="19164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050676" y="4790728"/>
            <a:ext cx="5191000" cy="14924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234533" y="4781111"/>
            <a:ext cx="190652" cy="108875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>
            <a:grpSpLocks noChangeAspect="1"/>
          </p:cNvGrpSpPr>
          <p:nvPr/>
        </p:nvGrpSpPr>
        <p:grpSpPr>
          <a:xfrm>
            <a:off x="3098974" y="4329130"/>
            <a:ext cx="3386551" cy="447982"/>
            <a:chOff x="-860409" y="115977"/>
            <a:chExt cx="12069520" cy="1596586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963" b="89630" l="0" r="96585"/>
                      </a14:imgEffect>
                    </a14:imgLayer>
                  </a14:imgProps>
                </a:ext>
              </a:extLst>
            </a:blip>
            <a:srcRect t="28916" b="36731"/>
            <a:stretch/>
          </p:blipFill>
          <p:spPr>
            <a:xfrm>
              <a:off x="6360224" y="569896"/>
              <a:ext cx="4848887" cy="548478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3961789" y="115977"/>
              <a:ext cx="2435134" cy="1596586"/>
              <a:chOff x="1296081" y="77233"/>
              <a:chExt cx="2435134" cy="1596586"/>
            </a:xfrm>
          </p:grpSpPr>
          <p:pic>
            <p:nvPicPr>
              <p:cNvPr id="19" name="Picture 1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2963" b="89630" l="0" r="96585"/>
                        </a14:imgEffect>
                      </a14:imgLayer>
                    </a14:imgProps>
                  </a:ext>
                </a:extLst>
              </a:blip>
              <a:srcRect r="74574"/>
              <a:stretch/>
            </p:blipFill>
            <p:spPr>
              <a:xfrm>
                <a:off x="2498310" y="77233"/>
                <a:ext cx="1232905" cy="1596586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2963" b="89630" l="0" r="96585"/>
                        </a14:imgEffect>
                      </a14:imgLayer>
                    </a14:imgProps>
                  </a:ext>
                </a:extLst>
              </a:blip>
              <a:srcRect r="74574"/>
              <a:stretch/>
            </p:blipFill>
            <p:spPr>
              <a:xfrm>
                <a:off x="1296081" y="77233"/>
                <a:ext cx="1232905" cy="1596586"/>
              </a:xfrm>
              <a:prstGeom prst="rect">
                <a:avLst/>
              </a:prstGeom>
            </p:spPr>
          </p:pic>
        </p:grpSp>
        <p:grpSp>
          <p:nvGrpSpPr>
            <p:cNvPr id="23" name="Group 22"/>
            <p:cNvGrpSpPr/>
            <p:nvPr/>
          </p:nvGrpSpPr>
          <p:grpSpPr>
            <a:xfrm>
              <a:off x="1550690" y="115977"/>
              <a:ext cx="2435134" cy="1596586"/>
              <a:chOff x="1296081" y="77233"/>
              <a:chExt cx="2435134" cy="1596586"/>
            </a:xfrm>
          </p:grpSpPr>
          <p:pic>
            <p:nvPicPr>
              <p:cNvPr id="24" name="Picture 2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2963" b="89630" l="0" r="96585"/>
                        </a14:imgEffect>
                      </a14:imgLayer>
                    </a14:imgProps>
                  </a:ext>
                </a:extLst>
              </a:blip>
              <a:srcRect r="74574"/>
              <a:stretch/>
            </p:blipFill>
            <p:spPr>
              <a:xfrm>
                <a:off x="2498310" y="77233"/>
                <a:ext cx="1232905" cy="1596586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2963" b="89630" l="0" r="96585"/>
                        </a14:imgEffect>
                      </a14:imgLayer>
                    </a14:imgProps>
                  </a:ext>
                </a:extLst>
              </a:blip>
              <a:srcRect r="74574"/>
              <a:stretch/>
            </p:blipFill>
            <p:spPr>
              <a:xfrm>
                <a:off x="1296081" y="77233"/>
                <a:ext cx="1232905" cy="1596586"/>
              </a:xfrm>
              <a:prstGeom prst="rect">
                <a:avLst/>
              </a:prstGeom>
            </p:spPr>
          </p:pic>
        </p:grpSp>
        <p:grpSp>
          <p:nvGrpSpPr>
            <p:cNvPr id="26" name="Group 25"/>
            <p:cNvGrpSpPr/>
            <p:nvPr/>
          </p:nvGrpSpPr>
          <p:grpSpPr>
            <a:xfrm>
              <a:off x="-860409" y="115977"/>
              <a:ext cx="2435134" cy="1596586"/>
              <a:chOff x="1296081" y="77233"/>
              <a:chExt cx="2435134" cy="1596586"/>
            </a:xfrm>
          </p:grpSpPr>
          <p:pic>
            <p:nvPicPr>
              <p:cNvPr id="27" name="Picture 2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2963" b="89630" l="0" r="96585"/>
                        </a14:imgEffect>
                      </a14:imgLayer>
                    </a14:imgProps>
                  </a:ext>
                </a:extLst>
              </a:blip>
              <a:srcRect r="74574"/>
              <a:stretch/>
            </p:blipFill>
            <p:spPr>
              <a:xfrm>
                <a:off x="2498310" y="77233"/>
                <a:ext cx="1232905" cy="1596586"/>
              </a:xfrm>
              <a:prstGeom prst="rect">
                <a:avLst/>
              </a:prstGeom>
            </p:spPr>
          </p:pic>
          <p:pic>
            <p:nvPicPr>
              <p:cNvPr id="28" name="Picture 2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2963" b="89630" l="0" r="96585"/>
                        </a14:imgEffect>
                      </a14:imgLayer>
                    </a14:imgProps>
                  </a:ext>
                </a:extLst>
              </a:blip>
              <a:srcRect r="74574"/>
              <a:stretch/>
            </p:blipFill>
            <p:spPr>
              <a:xfrm>
                <a:off x="1296081" y="77233"/>
                <a:ext cx="1232905" cy="1596586"/>
              </a:xfrm>
              <a:prstGeom prst="rect">
                <a:avLst/>
              </a:prstGeom>
            </p:spPr>
          </p:pic>
        </p:grpSp>
      </p:grp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3125" b="89375" l="10889" r="56000"/>
                    </a14:imgEffect>
                  </a14:imgLayer>
                </a14:imgProps>
              </a:ext>
            </a:extLst>
          </a:blip>
          <a:srcRect l="11016" t="54384" r="44766" b="11597"/>
          <a:stretch/>
        </p:blipFill>
        <p:spPr>
          <a:xfrm>
            <a:off x="2942836" y="161829"/>
            <a:ext cx="2527097" cy="1382522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3125" b="89375" l="10889" r="56000"/>
                    </a14:imgEffect>
                  </a14:imgLayer>
                </a14:imgProps>
              </a:ext>
            </a:extLst>
          </a:blip>
          <a:srcRect l="11016" t="54384" r="44766" b="11597"/>
          <a:stretch/>
        </p:blipFill>
        <p:spPr>
          <a:xfrm>
            <a:off x="6235848" y="4257937"/>
            <a:ext cx="969908" cy="530617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6223059" y="4329720"/>
            <a:ext cx="195043" cy="108875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100000" l="10000" r="90000"/>
                    </a14:imgEffect>
                  </a14:imgLayer>
                </a14:imgProps>
              </a:ext>
            </a:extLst>
          </a:blip>
          <a:srcRect l="20414" t="15113" r="31285" b="-234"/>
          <a:stretch/>
        </p:blipFill>
        <p:spPr>
          <a:xfrm rot="16200000">
            <a:off x="2241906" y="3452856"/>
            <a:ext cx="813488" cy="1075216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278933" y="5839879"/>
            <a:ext cx="5191000" cy="18288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c 41"/>
          <p:cNvSpPr/>
          <p:nvPr/>
        </p:nvSpPr>
        <p:spPr>
          <a:xfrm rot="10800000">
            <a:off x="643154" y="2606293"/>
            <a:ext cx="3043644" cy="1259243"/>
          </a:xfrm>
          <a:prstGeom prst="arc">
            <a:avLst/>
          </a:prstGeom>
          <a:ln w="635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520412" y="2667224"/>
            <a:ext cx="1097280" cy="10972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987208" y="3072652"/>
            <a:ext cx="163689" cy="29273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023332" y="3170144"/>
            <a:ext cx="91440" cy="9144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3866959" y="4137695"/>
            <a:ext cx="854967" cy="52755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175195" y="3846292"/>
            <a:ext cx="100544" cy="56701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464989" y="3890820"/>
            <a:ext cx="100544" cy="56701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3125" b="89375" l="10889" r="56000"/>
                    </a14:imgEffect>
                  </a14:imgLayer>
                </a14:imgProps>
              </a:ext>
            </a:extLst>
          </a:blip>
          <a:srcRect l="11016" t="54384" r="44766" b="11597"/>
          <a:stretch/>
        </p:blipFill>
        <p:spPr>
          <a:xfrm>
            <a:off x="3988307" y="3689700"/>
            <a:ext cx="612269" cy="334960"/>
          </a:xfrm>
          <a:prstGeom prst="rect">
            <a:avLst/>
          </a:prstGeom>
        </p:spPr>
      </p:pic>
      <p:cxnSp>
        <p:nvCxnSpPr>
          <p:cNvPr id="48" name="Straight Connector 47"/>
          <p:cNvCxnSpPr/>
          <p:nvPr/>
        </p:nvCxnSpPr>
        <p:spPr>
          <a:xfrm flipV="1">
            <a:off x="3159261" y="3857180"/>
            <a:ext cx="889559" cy="8358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51"/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2093" b="97907" l="0" r="976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707431">
            <a:off x="4784153" y="4651409"/>
            <a:ext cx="1526091" cy="1516324"/>
          </a:xfrm>
          <a:prstGeom prst="rect">
            <a:avLst/>
          </a:prstGeom>
        </p:spPr>
      </p:pic>
      <p:sp>
        <p:nvSpPr>
          <p:cNvPr id="53" name="Arc 52"/>
          <p:cNvSpPr/>
          <p:nvPr/>
        </p:nvSpPr>
        <p:spPr>
          <a:xfrm>
            <a:off x="3854419" y="3677981"/>
            <a:ext cx="207370" cy="359445"/>
          </a:xfrm>
          <a:prstGeom prst="arc">
            <a:avLst>
              <a:gd name="adj1" fmla="val 844178"/>
              <a:gd name="adj2" fmla="val 18307166"/>
            </a:avLst>
          </a:prstGeom>
          <a:ln w="25400"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/>
          <p:cNvCxnSpPr/>
          <p:nvPr/>
        </p:nvCxnSpPr>
        <p:spPr>
          <a:xfrm>
            <a:off x="4789350" y="4137695"/>
            <a:ext cx="986162" cy="0"/>
          </a:xfrm>
          <a:prstGeom prst="straightConnector1">
            <a:avLst/>
          </a:prstGeom>
          <a:ln w="25400"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3331932" y="5025714"/>
            <a:ext cx="21130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Thermal control element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3809539" y="3330597"/>
            <a:ext cx="13385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Twisting motor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147086" y="3883537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Drawing motor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15651" y="3963029"/>
            <a:ext cx="9079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Filament spool or particle hopper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357225" y="2954301"/>
            <a:ext cx="9079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Material extrusion head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5047127" y="3047163"/>
            <a:ext cx="2829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Thermally controlled environment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63" b="89630" l="0" r="96585"/>
                    </a14:imgEffect>
                  </a14:imgLayer>
                </a14:imgProps>
              </a:ext>
            </a:extLst>
          </a:blip>
          <a:srcRect r="74574"/>
          <a:stretch/>
        </p:blipFill>
        <p:spPr>
          <a:xfrm>
            <a:off x="5443939" y="4326956"/>
            <a:ext cx="345937" cy="44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801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318451" y="1438811"/>
            <a:ext cx="6268621" cy="3715943"/>
            <a:chOff x="1318451" y="1438811"/>
            <a:chExt cx="6268621" cy="3715943"/>
          </a:xfrm>
        </p:grpSpPr>
        <p:grpSp>
          <p:nvGrpSpPr>
            <p:cNvPr id="72" name="Group 71"/>
            <p:cNvGrpSpPr/>
            <p:nvPr/>
          </p:nvGrpSpPr>
          <p:grpSpPr>
            <a:xfrm>
              <a:off x="1318451" y="1438811"/>
              <a:ext cx="5489853" cy="3715943"/>
              <a:chOff x="1318451" y="1438811"/>
              <a:chExt cx="5489853" cy="3715943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1318451" y="1438811"/>
                <a:ext cx="5489853" cy="3715943"/>
                <a:chOff x="1318451" y="1438811"/>
                <a:chExt cx="5489853" cy="3715943"/>
              </a:xfrm>
            </p:grpSpPr>
            <p:sp>
              <p:nvSpPr>
                <p:cNvPr id="46" name="Cube 45"/>
                <p:cNvSpPr/>
                <p:nvPr/>
              </p:nvSpPr>
              <p:spPr>
                <a:xfrm>
                  <a:off x="1323263" y="4109242"/>
                  <a:ext cx="5485041" cy="1045512"/>
                </a:xfrm>
                <a:prstGeom prst="cube">
                  <a:avLst>
                    <a:gd name="adj" fmla="val 76212"/>
                  </a:avLst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mtClean="0"/>
                    <a:t>`</a:t>
                  </a:r>
                  <a:endParaRPr lang="en-US"/>
                </a:p>
              </p:txBody>
            </p:sp>
            <p:sp>
              <p:nvSpPr>
                <p:cNvPr id="68" name="Parallelogram 67"/>
                <p:cNvSpPr/>
                <p:nvPr/>
              </p:nvSpPr>
              <p:spPr>
                <a:xfrm>
                  <a:off x="1688968" y="4476009"/>
                  <a:ext cx="4653960" cy="112301"/>
                </a:xfrm>
                <a:prstGeom prst="parallelogram">
                  <a:avLst>
                    <a:gd name="adj" fmla="val 103443"/>
                  </a:avLst>
                </a:pr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162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Cube 12"/>
                <p:cNvSpPr/>
                <p:nvPr/>
              </p:nvSpPr>
              <p:spPr>
                <a:xfrm>
                  <a:off x="1318451" y="1438811"/>
                  <a:ext cx="983848" cy="3472405"/>
                </a:xfrm>
                <a:prstGeom prst="cube">
                  <a:avLst>
                    <a:gd name="adj" fmla="val 82286"/>
                  </a:avLst>
                </a:prstGeom>
                <a:solidFill>
                  <a:schemeClr val="bg1"/>
                </a:solidFill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mtClean="0"/>
                    <a:t>`</a:t>
                  </a:r>
                  <a:endParaRPr lang="en-US"/>
                </a:p>
              </p:txBody>
            </p:sp>
            <p:sp>
              <p:nvSpPr>
                <p:cNvPr id="14" name="Cube 13"/>
                <p:cNvSpPr/>
                <p:nvPr/>
              </p:nvSpPr>
              <p:spPr>
                <a:xfrm>
                  <a:off x="5911499" y="2175845"/>
                  <a:ext cx="259247" cy="2442256"/>
                </a:xfrm>
                <a:prstGeom prst="cube">
                  <a:avLst>
                    <a:gd name="adj" fmla="val 59799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mtClean="0"/>
                    <a:t>`</a:t>
                  </a:r>
                  <a:endParaRPr lang="en-US"/>
                </a:p>
              </p:txBody>
            </p:sp>
          </p:grpSp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2">
                <a:grayscl/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2308" b="80769" l="2980" r="88742"/>
                        </a14:imgEffect>
                      </a14:imgLayer>
                    </a14:imgProps>
                  </a:ext>
                </a:extLst>
              </a:blip>
              <a:srcRect t="3247" b="20229"/>
              <a:stretch/>
            </p:blipFill>
            <p:spPr>
              <a:xfrm rot="5400000">
                <a:off x="1909454" y="2974774"/>
                <a:ext cx="269664" cy="355319"/>
              </a:xfrm>
              <a:prstGeom prst="rect">
                <a:avLst/>
              </a:prstGeom>
            </p:spPr>
          </p:pic>
          <p:cxnSp>
            <p:nvCxnSpPr>
              <p:cNvPr id="17" name="Straight Connector 16"/>
              <p:cNvCxnSpPr>
                <a:stCxn id="11" idx="0"/>
                <a:endCxn id="19" idx="0"/>
              </p:cNvCxnSpPr>
              <p:nvPr/>
            </p:nvCxnSpPr>
            <p:spPr>
              <a:xfrm flipV="1">
                <a:off x="2221946" y="3151942"/>
                <a:ext cx="3334233" cy="49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9" name="Picture 18"/>
              <p:cNvPicPr>
                <a:picLocks noChangeAspect="1"/>
              </p:cNvPicPr>
              <p:nvPr/>
            </p:nvPicPr>
            <p:blipFill rotWithShape="1">
              <a:blip r:embed="rId2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2308" b="80769" l="2980" r="88742"/>
                        </a14:imgEffect>
                      </a14:imgLayer>
                    </a14:imgProps>
                  </a:ext>
                </a:extLst>
              </a:blip>
              <a:srcRect t="3247" b="20229"/>
              <a:stretch/>
            </p:blipFill>
            <p:spPr>
              <a:xfrm rot="5400000" flipV="1">
                <a:off x="5599163" y="2973634"/>
                <a:ext cx="270648" cy="356616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 rotWithShape="1">
              <a:blip r:embed="rId2">
                <a:grayscl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2308" b="80769" l="2980" r="88742"/>
                        </a14:imgEffect>
                      </a14:imgLayer>
                    </a14:imgProps>
                  </a:ext>
                </a:extLst>
              </a:blip>
              <a:srcRect t="3247" b="20229"/>
              <a:stretch/>
            </p:blipFill>
            <p:spPr>
              <a:xfrm rot="5400000">
                <a:off x="1731795" y="3786368"/>
                <a:ext cx="269664" cy="355319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 rotWithShape="1">
              <a:blip r:embed="rId2">
                <a:grayscl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2308" b="80769" l="2980" r="88742"/>
                        </a14:imgEffect>
                      </a14:imgLayer>
                    </a14:imgProps>
                  </a:ext>
                </a:extLst>
              </a:blip>
              <a:srcRect t="3247" b="20229"/>
              <a:stretch/>
            </p:blipFill>
            <p:spPr>
              <a:xfrm rot="5400000">
                <a:off x="2185602" y="3354146"/>
                <a:ext cx="269664" cy="355319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 rotWithShape="1">
              <a:blip r:embed="rId2">
                <a:grayscl/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2308" b="80769" l="2980" r="88742"/>
                        </a14:imgEffect>
                      </a14:imgLayer>
                    </a14:imgProps>
                  </a:ext>
                </a:extLst>
              </a:blip>
              <a:srcRect t="3247" b="20229"/>
              <a:stretch/>
            </p:blipFill>
            <p:spPr>
              <a:xfrm rot="5400000">
                <a:off x="1909454" y="2242151"/>
                <a:ext cx="269664" cy="355319"/>
              </a:xfrm>
              <a:prstGeom prst="rect">
                <a:avLst/>
              </a:prstGeom>
            </p:spPr>
          </p:pic>
          <p:cxnSp>
            <p:nvCxnSpPr>
              <p:cNvPr id="27" name="Straight Connector 26"/>
              <p:cNvCxnSpPr>
                <a:stCxn id="22" idx="0"/>
                <a:endCxn id="43" idx="1"/>
              </p:cNvCxnSpPr>
              <p:nvPr/>
            </p:nvCxnSpPr>
            <p:spPr>
              <a:xfrm>
                <a:off x="2221946" y="2419811"/>
                <a:ext cx="1075275" cy="732623"/>
              </a:xfrm>
              <a:prstGeom prst="line">
                <a:avLst/>
              </a:prstGeom>
              <a:ln w="25400" cmpd="thinThick"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stCxn id="20" idx="0"/>
                <a:endCxn id="43" idx="1"/>
              </p:cNvCxnSpPr>
              <p:nvPr/>
            </p:nvCxnSpPr>
            <p:spPr>
              <a:xfrm flipV="1">
                <a:off x="2044287" y="3152434"/>
                <a:ext cx="1252934" cy="811594"/>
              </a:xfrm>
              <a:prstGeom prst="line">
                <a:avLst/>
              </a:prstGeom>
              <a:ln w="25400" cmpd="thinThick"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stCxn id="21" idx="0"/>
                <a:endCxn id="43" idx="1"/>
              </p:cNvCxnSpPr>
              <p:nvPr/>
            </p:nvCxnSpPr>
            <p:spPr>
              <a:xfrm flipV="1">
                <a:off x="2498094" y="3152434"/>
                <a:ext cx="799127" cy="379372"/>
              </a:xfrm>
              <a:prstGeom prst="line">
                <a:avLst/>
              </a:prstGeom>
              <a:ln w="25400" cmpd="thinThick"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3" name="Picture 42"/>
              <p:cNvPicPr>
                <a:picLocks noChangeAspect="1"/>
              </p:cNvPicPr>
              <p:nvPr/>
            </p:nvPicPr>
            <p:blipFill>
              <a:blip r:embed="rId8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alphaModFix amt="85000"/>
              </a:blip>
              <a:stretch>
                <a:fillRect/>
              </a:stretch>
            </p:blipFill>
            <p:spPr>
              <a:xfrm>
                <a:off x="3297221" y="3084238"/>
                <a:ext cx="2294951" cy="136392"/>
              </a:xfrm>
              <a:prstGeom prst="rect">
                <a:avLst/>
              </a:prstGeom>
            </p:spPr>
          </p:pic>
          <p:sp>
            <p:nvSpPr>
              <p:cNvPr id="50" name="Arc 49"/>
              <p:cNvSpPr/>
              <p:nvPr/>
            </p:nvSpPr>
            <p:spPr>
              <a:xfrm>
                <a:off x="1786273" y="2179589"/>
                <a:ext cx="182880" cy="457200"/>
              </a:xfrm>
              <a:prstGeom prst="arc">
                <a:avLst>
                  <a:gd name="adj1" fmla="val 3613693"/>
                  <a:gd name="adj2" fmla="val 17709930"/>
                </a:avLst>
              </a:prstGeom>
              <a:ln w="25400">
                <a:headEnd type="triangl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Arc 52"/>
              <p:cNvSpPr/>
              <p:nvPr/>
            </p:nvSpPr>
            <p:spPr>
              <a:xfrm>
                <a:off x="1608627" y="3720517"/>
                <a:ext cx="182880" cy="457200"/>
              </a:xfrm>
              <a:prstGeom prst="arc">
                <a:avLst>
                  <a:gd name="adj1" fmla="val 3613693"/>
                  <a:gd name="adj2" fmla="val 17709930"/>
                </a:avLst>
              </a:prstGeom>
              <a:ln w="25400">
                <a:headEnd type="triangl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Arc 53"/>
              <p:cNvSpPr/>
              <p:nvPr/>
            </p:nvSpPr>
            <p:spPr>
              <a:xfrm>
                <a:off x="2069964" y="3276967"/>
                <a:ext cx="182880" cy="457200"/>
              </a:xfrm>
              <a:prstGeom prst="arc">
                <a:avLst>
                  <a:gd name="adj1" fmla="val 3613693"/>
                  <a:gd name="adj2" fmla="val 17709930"/>
                </a:avLst>
              </a:prstGeom>
              <a:ln w="25400">
                <a:headEnd type="triangl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Arc 54"/>
              <p:cNvSpPr/>
              <p:nvPr/>
            </p:nvSpPr>
            <p:spPr>
              <a:xfrm>
                <a:off x="1799126" y="2919910"/>
                <a:ext cx="182880" cy="457200"/>
              </a:xfrm>
              <a:prstGeom prst="arc">
                <a:avLst>
                  <a:gd name="adj1" fmla="val 3613693"/>
                  <a:gd name="adj2" fmla="val 17709930"/>
                </a:avLst>
              </a:prstGeom>
              <a:ln w="25400">
                <a:headEnd type="none" w="med" len="me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Arc 58"/>
              <p:cNvSpPr/>
              <p:nvPr/>
            </p:nvSpPr>
            <p:spPr>
              <a:xfrm>
                <a:off x="5434415" y="2918515"/>
                <a:ext cx="182880" cy="457200"/>
              </a:xfrm>
              <a:prstGeom prst="arc">
                <a:avLst>
                  <a:gd name="adj1" fmla="val 3613693"/>
                  <a:gd name="adj2" fmla="val 17709930"/>
                </a:avLst>
              </a:prstGeom>
              <a:ln w="25400">
                <a:headEnd type="none" w="med" len="me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3269485" y="3624020"/>
                <a:ext cx="150714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smtClean="0">
                    <a:latin typeface="Arial" charset="0"/>
                    <a:ea typeface="Arial" charset="0"/>
                    <a:cs typeface="Arial" charset="0"/>
                  </a:rPr>
                  <a:t>Precursor Fibers</a:t>
                </a:r>
                <a:endParaRPr lang="en-US" sz="140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cxnSp>
            <p:nvCxnSpPr>
              <p:cNvPr id="62" name="Straight Arrow Connector 61"/>
              <p:cNvCxnSpPr>
                <a:stCxn id="60" idx="1"/>
              </p:cNvCxnSpPr>
              <p:nvPr/>
            </p:nvCxnSpPr>
            <p:spPr>
              <a:xfrm flipH="1" flipV="1">
                <a:off x="2855866" y="3445334"/>
                <a:ext cx="413619" cy="33257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/>
              <p:cNvSpPr txBox="1"/>
              <p:nvPr/>
            </p:nvSpPr>
            <p:spPr>
              <a:xfrm>
                <a:off x="2933175" y="2079803"/>
                <a:ext cx="164820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smtClean="0">
                    <a:latin typeface="Arial" charset="0"/>
                    <a:ea typeface="Arial" charset="0"/>
                    <a:cs typeface="Arial" charset="0"/>
                  </a:rPr>
                  <a:t>NiCr</a:t>
                </a:r>
                <a:r>
                  <a:rPr lang="en-US" sz="1400" dirty="0" smtClean="0">
                    <a:latin typeface="Arial" charset="0"/>
                    <a:ea typeface="Arial" charset="0"/>
                    <a:cs typeface="Arial" charset="0"/>
                  </a:rPr>
                  <a:t> Heating Core</a:t>
                </a:r>
                <a:endParaRPr lang="en-US" sz="14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cxnSp>
            <p:nvCxnSpPr>
              <p:cNvPr id="64" name="Straight Arrow Connector 63"/>
              <p:cNvCxnSpPr/>
              <p:nvPr/>
            </p:nvCxnSpPr>
            <p:spPr>
              <a:xfrm flipH="1">
                <a:off x="2685328" y="2397962"/>
                <a:ext cx="440113" cy="68124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flipH="1">
                <a:off x="5243987" y="4328932"/>
                <a:ext cx="667512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2743332" y="4157483"/>
                <a:ext cx="25523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smtClean="0">
                    <a:latin typeface="Arial" charset="0"/>
                    <a:ea typeface="Arial" charset="0"/>
                    <a:cs typeface="Arial" charset="0"/>
                  </a:rPr>
                  <a:t>Moves forward during twisting</a:t>
                </a:r>
                <a:endParaRPr lang="en-US" sz="1400"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cxnSp>
          <p:nvCxnSpPr>
            <p:cNvPr id="29" name="Straight Arrow Connector 28"/>
            <p:cNvCxnSpPr/>
            <p:nvPr/>
          </p:nvCxnSpPr>
          <p:spPr>
            <a:xfrm>
              <a:off x="6216834" y="3151942"/>
              <a:ext cx="75002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6342928" y="2397962"/>
              <a:ext cx="124414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latin typeface="Arial" charset="0"/>
                  <a:ea typeface="Arial" charset="0"/>
                  <a:cs typeface="Arial" charset="0"/>
                </a:rPr>
                <a:t>Applied fabrication load</a:t>
              </a:r>
              <a:endParaRPr lang="en-US" sz="14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6507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>
            <a:stCxn id="30" idx="2"/>
          </p:cNvCxnSpPr>
          <p:nvPr/>
        </p:nvCxnSpPr>
        <p:spPr>
          <a:xfrm>
            <a:off x="3228876" y="1729947"/>
            <a:ext cx="0" cy="3241121"/>
          </a:xfrm>
          <a:prstGeom prst="line">
            <a:avLst/>
          </a:prstGeom>
          <a:ln w="38100">
            <a:solidFill>
              <a:srgbClr val="FF0000">
                <a:alpha val="5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3769839" y="2924429"/>
            <a:ext cx="3471221" cy="136392"/>
            <a:chOff x="2630955" y="2881181"/>
            <a:chExt cx="3471221" cy="136392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/>
            </a:blip>
            <a:stretch>
              <a:fillRect/>
            </a:stretch>
          </p:blipFill>
          <p:spPr>
            <a:xfrm>
              <a:off x="2630955" y="2881181"/>
              <a:ext cx="2294951" cy="136392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/>
            </a:blip>
            <a:srcRect r="40099" b="4527"/>
            <a:stretch/>
          </p:blipFill>
          <p:spPr>
            <a:xfrm>
              <a:off x="4727484" y="2887357"/>
              <a:ext cx="1374692" cy="130216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3789405" y="1977080"/>
            <a:ext cx="527222" cy="832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89405" y="3188043"/>
            <a:ext cx="527222" cy="827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81971" y="3101545"/>
            <a:ext cx="210066" cy="247135"/>
          </a:xfrm>
          <a:prstGeom prst="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106561" y="3101545"/>
            <a:ext cx="210066" cy="247135"/>
          </a:xfrm>
          <a:prstGeom prst="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781971" y="2644345"/>
            <a:ext cx="210066" cy="247135"/>
          </a:xfrm>
          <a:prstGeom prst="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106561" y="2644345"/>
            <a:ext cx="210066" cy="247135"/>
          </a:xfrm>
          <a:prstGeom prst="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367216" y="2891480"/>
            <a:ext cx="969592" cy="2100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accent1">
                <a:shade val="50000"/>
                <a:alpha val="3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367216" y="2644346"/>
            <a:ext cx="117390" cy="70433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>
            <a:solidFill>
              <a:schemeClr val="accent1">
                <a:shade val="50000"/>
                <a:alpha val="3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27735" y="2644345"/>
            <a:ext cx="117390" cy="70433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>
            <a:solidFill>
              <a:schemeClr val="accent1">
                <a:shade val="50000"/>
                <a:alpha val="3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643816" y="3060821"/>
            <a:ext cx="527222" cy="9551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643816" y="2434279"/>
            <a:ext cx="527222" cy="5245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789404" y="4015944"/>
            <a:ext cx="3389871" cy="3404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c 21"/>
          <p:cNvSpPr/>
          <p:nvPr/>
        </p:nvSpPr>
        <p:spPr>
          <a:xfrm>
            <a:off x="3492356" y="2891480"/>
            <a:ext cx="115330" cy="296563"/>
          </a:xfrm>
          <a:prstGeom prst="arc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>
            <a:stCxn id="22" idx="2"/>
          </p:cNvCxnSpPr>
          <p:nvPr/>
        </p:nvCxnSpPr>
        <p:spPr>
          <a:xfrm flipH="1">
            <a:off x="3607682" y="3039762"/>
            <a:ext cx="4" cy="23807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Arc 25"/>
          <p:cNvSpPr/>
          <p:nvPr/>
        </p:nvSpPr>
        <p:spPr>
          <a:xfrm flipH="1" flipV="1">
            <a:off x="3505635" y="2891479"/>
            <a:ext cx="62811" cy="210064"/>
          </a:xfrm>
          <a:prstGeom prst="arc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2898028" y="4720783"/>
            <a:ext cx="1409876" cy="103334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789404" y="4357612"/>
            <a:ext cx="3389871" cy="73879"/>
          </a:xfrm>
          <a:prstGeom prst="rect">
            <a:avLst/>
          </a:prstGeom>
          <a:pattFill prst="wdDnDiag">
            <a:fgClr>
              <a:schemeClr val="accent1"/>
            </a:fgClr>
            <a:bgClr>
              <a:schemeClr val="bg1"/>
            </a:bgClr>
          </a:patt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898028" y="466142"/>
            <a:ext cx="661695" cy="126380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055573" y="1729947"/>
            <a:ext cx="319528" cy="247134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220152" y="5039234"/>
            <a:ext cx="7393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Weight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034638" y="1429440"/>
            <a:ext cx="1387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Torque </a:t>
            </a:r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Spool (6mm dia.)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5203829" y="2567333"/>
            <a:ext cx="146952" cy="3048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058395" y="2275211"/>
            <a:ext cx="1139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Test sample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0" name="Straight Arrow Connector 39"/>
          <p:cNvCxnSpPr>
            <a:stCxn id="41" idx="2"/>
          </p:cNvCxnSpPr>
          <p:nvPr/>
        </p:nvCxnSpPr>
        <p:spPr>
          <a:xfrm>
            <a:off x="6693170" y="1991948"/>
            <a:ext cx="71903" cy="4139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6341952" y="1684171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Clamp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389673" y="3401439"/>
            <a:ext cx="22541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Hot air blown </a:t>
            </a:r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over sample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505635" y="819722"/>
            <a:ext cx="1046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Laser </a:t>
            </a:r>
            <a:r>
              <a:rPr lang="en-US" sz="1400" dirty="0" err="1" smtClean="0">
                <a:latin typeface="Arial" charset="0"/>
                <a:ea typeface="Arial" charset="0"/>
                <a:cs typeface="Arial" charset="0"/>
              </a:rPr>
              <a:t>vibrometer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952680" y="4015944"/>
            <a:ext cx="7008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Frame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H="1">
            <a:off x="4336809" y="2143826"/>
            <a:ext cx="385523" cy="6368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578076" y="1896644"/>
            <a:ext cx="1275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Bearing pair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6" name="Curved Connector 55"/>
          <p:cNvCxnSpPr/>
          <p:nvPr/>
        </p:nvCxnSpPr>
        <p:spPr>
          <a:xfrm rot="16200000" flipV="1">
            <a:off x="5284959" y="1817963"/>
            <a:ext cx="1926995" cy="357761"/>
          </a:xfrm>
          <a:prstGeom prst="curvedConnector3">
            <a:avLst/>
          </a:prstGeom>
          <a:ln w="127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/>
          <p:nvPr/>
        </p:nvCxnSpPr>
        <p:spPr>
          <a:xfrm rot="16200000" flipV="1">
            <a:off x="5254160" y="1817963"/>
            <a:ext cx="1926995" cy="357761"/>
          </a:xfrm>
          <a:prstGeom prst="curvedConnector3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5445695" y="782898"/>
            <a:ext cx="13276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Thermocouple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2" name="Curved Connector 61"/>
          <p:cNvCxnSpPr>
            <a:stCxn id="36" idx="1"/>
          </p:cNvCxnSpPr>
          <p:nvPr/>
        </p:nvCxnSpPr>
        <p:spPr>
          <a:xfrm rot="10800000" flipV="1">
            <a:off x="3547982" y="1691049"/>
            <a:ext cx="486656" cy="891933"/>
          </a:xfrm>
          <a:prstGeom prst="curvedConnector2">
            <a:avLst/>
          </a:prstGeom>
          <a:ln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>
            <a:off x="4389673" y="3267182"/>
            <a:ext cx="2254143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264976" y="3111224"/>
            <a:ext cx="72167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1.9 cm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010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880" r="29500"/>
          <a:stretch/>
        </p:blipFill>
        <p:spPr>
          <a:xfrm>
            <a:off x="714165" y="272222"/>
            <a:ext cx="3057735" cy="6096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880" r="29493"/>
          <a:stretch/>
        </p:blipFill>
        <p:spPr>
          <a:xfrm>
            <a:off x="4320410" y="272222"/>
            <a:ext cx="3058289" cy="609600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6202976" y="5854548"/>
            <a:ext cx="870596" cy="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257400" y="592788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 mm</a:t>
            </a:r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696183" y="5856871"/>
            <a:ext cx="1938729" cy="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284673" y="592788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 mm</a:t>
            </a:r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922045" y="3479800"/>
            <a:ext cx="490955" cy="2020205"/>
            <a:chOff x="1922045" y="3479800"/>
            <a:chExt cx="490955" cy="2020205"/>
          </a:xfrm>
        </p:grpSpPr>
        <p:cxnSp>
          <p:nvCxnSpPr>
            <p:cNvPr id="3" name="Straight Connector 2"/>
            <p:cNvCxnSpPr/>
            <p:nvPr/>
          </p:nvCxnSpPr>
          <p:spPr>
            <a:xfrm flipV="1">
              <a:off x="2400300" y="3479800"/>
              <a:ext cx="12700" cy="1828800"/>
            </a:xfrm>
            <a:prstGeom prst="line">
              <a:avLst/>
            </a:prstGeom>
            <a:ln w="762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-1800000">
              <a:off x="1922045" y="3620405"/>
              <a:ext cx="88900" cy="187960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1854453" y="3588236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4"/>
                </a:solidFill>
                <a:latin typeface="Arial" charset="0"/>
                <a:ea typeface="Arial" charset="0"/>
                <a:cs typeface="Arial" charset="0"/>
              </a:rPr>
              <a:t>30°</a:t>
            </a:r>
            <a:endParaRPr lang="en-US" b="1" dirty="0">
              <a:solidFill>
                <a:schemeClr val="accent4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991323">
            <a:off x="5403193" y="2699849"/>
            <a:ext cx="621228" cy="11811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370546" y="2847856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4"/>
                </a:solidFill>
                <a:latin typeface="Arial" charset="0"/>
                <a:ea typeface="Arial" charset="0"/>
                <a:cs typeface="Arial" charset="0"/>
              </a:rPr>
              <a:t>30°</a:t>
            </a:r>
            <a:endParaRPr lang="en-US" b="1" dirty="0">
              <a:solidFill>
                <a:schemeClr val="accent4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8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381000"/>
            <a:ext cx="8128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85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381000"/>
            <a:ext cx="8128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435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913" y="2506421"/>
            <a:ext cx="1917700" cy="33020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255705" y="1840926"/>
            <a:ext cx="2796024" cy="3372"/>
          </a:xfrm>
          <a:prstGeom prst="line">
            <a:avLst/>
          </a:prstGeom>
          <a:ln w="127000" cap="rnd" cmpd="thinThick">
            <a:solidFill>
              <a:schemeClr val="bg2">
                <a:lumMod val="7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330613" y="1856267"/>
            <a:ext cx="2796024" cy="3372"/>
          </a:xfrm>
          <a:prstGeom prst="line">
            <a:avLst/>
          </a:prstGeom>
          <a:ln w="127000" cap="rnd" cmpd="thinThick">
            <a:solidFill>
              <a:schemeClr val="bg2">
                <a:lumMod val="7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397774" y="1830440"/>
            <a:ext cx="2796024" cy="3372"/>
          </a:xfrm>
          <a:prstGeom prst="line">
            <a:avLst/>
          </a:prstGeom>
          <a:ln w="127000" cap="rnd" cmpd="thinThick">
            <a:solidFill>
              <a:schemeClr val="bg2">
                <a:lumMod val="7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668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924913" y="1539836"/>
            <a:ext cx="6419578" cy="3612024"/>
            <a:chOff x="1924913" y="1539836"/>
            <a:chExt cx="6419578" cy="361202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51" t="44504" r="27536" b="32479"/>
            <a:stretch/>
          </p:blipFill>
          <p:spPr>
            <a:xfrm rot="5400000">
              <a:off x="3047341" y="2791933"/>
              <a:ext cx="3612024" cy="110783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79" t="24268" r="39462" b="35620"/>
            <a:stretch/>
          </p:blipFill>
          <p:spPr>
            <a:xfrm rot="5400000">
              <a:off x="5250074" y="2049379"/>
              <a:ext cx="3603959" cy="25848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22" t="27685" r="30661" b="21712"/>
            <a:stretch/>
          </p:blipFill>
          <p:spPr>
            <a:xfrm rot="5400000">
              <a:off x="1137997" y="2326753"/>
              <a:ext cx="3596008" cy="2022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1104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87590" y="440138"/>
            <a:ext cx="690465" cy="128140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8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>
            <a:stCxn id="2" idx="0"/>
            <a:endCxn id="2" idx="2"/>
          </p:cNvCxnSpPr>
          <p:nvPr/>
        </p:nvCxnSpPr>
        <p:spPr>
          <a:xfrm>
            <a:off x="4732823" y="440138"/>
            <a:ext cx="0" cy="1281404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0" name="Group 319"/>
          <p:cNvGrpSpPr/>
          <p:nvPr/>
        </p:nvGrpSpPr>
        <p:grpSpPr>
          <a:xfrm>
            <a:off x="3295851" y="3471568"/>
            <a:ext cx="690465" cy="1281404"/>
            <a:chOff x="2653004" y="2786743"/>
            <a:chExt cx="690465" cy="1281404"/>
          </a:xfrm>
        </p:grpSpPr>
        <p:sp>
          <p:nvSpPr>
            <p:cNvPr id="13" name="Rectangle 12"/>
            <p:cNvSpPr/>
            <p:nvPr/>
          </p:nvSpPr>
          <p:spPr>
            <a:xfrm>
              <a:off x="2653004" y="2786743"/>
              <a:ext cx="690465" cy="1281404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8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7" name="Straight Connector 216"/>
            <p:cNvCxnSpPr>
              <a:endCxn id="13" idx="2"/>
            </p:cNvCxnSpPr>
            <p:nvPr/>
          </p:nvCxnSpPr>
          <p:spPr>
            <a:xfrm>
              <a:off x="2653004" y="3607837"/>
              <a:ext cx="345233" cy="46031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>
              <a:stCxn id="13" idx="0"/>
            </p:cNvCxnSpPr>
            <p:nvPr/>
          </p:nvCxnSpPr>
          <p:spPr>
            <a:xfrm>
              <a:off x="2998237" y="2786743"/>
              <a:ext cx="345232" cy="45409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1" name="Rectangle 220"/>
          <p:cNvSpPr/>
          <p:nvPr/>
        </p:nvSpPr>
        <p:spPr>
          <a:xfrm>
            <a:off x="830418" y="3471568"/>
            <a:ext cx="970384" cy="128140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8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2" name="Straight Connector 221"/>
          <p:cNvCxnSpPr>
            <a:endCxn id="221" idx="2"/>
          </p:cNvCxnSpPr>
          <p:nvPr/>
        </p:nvCxnSpPr>
        <p:spPr>
          <a:xfrm>
            <a:off x="830418" y="4292662"/>
            <a:ext cx="485192" cy="46031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/>
          <p:nvPr/>
        </p:nvCxnSpPr>
        <p:spPr>
          <a:xfrm>
            <a:off x="1458679" y="3465348"/>
            <a:ext cx="342123" cy="46031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Oval 307"/>
          <p:cNvSpPr/>
          <p:nvPr/>
        </p:nvSpPr>
        <p:spPr>
          <a:xfrm>
            <a:off x="3291372" y="2501183"/>
            <a:ext cx="694944" cy="69494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9" name="Straight Connector 308"/>
          <p:cNvCxnSpPr/>
          <p:nvPr/>
        </p:nvCxnSpPr>
        <p:spPr>
          <a:xfrm>
            <a:off x="3638844" y="2859533"/>
            <a:ext cx="0" cy="347472"/>
          </a:xfrm>
          <a:prstGeom prst="line">
            <a:avLst/>
          </a:prstGeom>
          <a:ln w="1270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Oval 311"/>
          <p:cNvSpPr>
            <a:spLocks noChangeAspect="1"/>
          </p:cNvSpPr>
          <p:nvPr/>
        </p:nvSpPr>
        <p:spPr>
          <a:xfrm>
            <a:off x="841739" y="2364023"/>
            <a:ext cx="969264" cy="96926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3" name="Straight Connector 312"/>
          <p:cNvCxnSpPr/>
          <p:nvPr/>
        </p:nvCxnSpPr>
        <p:spPr>
          <a:xfrm>
            <a:off x="1326371" y="2870662"/>
            <a:ext cx="0" cy="484632"/>
          </a:xfrm>
          <a:prstGeom prst="line">
            <a:avLst/>
          </a:prstGeom>
          <a:ln w="1270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>
            <a:off x="1332591" y="2848655"/>
            <a:ext cx="153038" cy="470587"/>
          </a:xfrm>
          <a:prstGeom prst="line">
            <a:avLst/>
          </a:prstGeom>
          <a:ln w="127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2" name="Group 501"/>
          <p:cNvGrpSpPr/>
          <p:nvPr/>
        </p:nvGrpSpPr>
        <p:grpSpPr>
          <a:xfrm>
            <a:off x="5065696" y="2770577"/>
            <a:ext cx="2179350" cy="3400614"/>
            <a:chOff x="4740498" y="1881061"/>
            <a:chExt cx="2179350" cy="3400614"/>
          </a:xfrm>
        </p:grpSpPr>
        <p:grpSp>
          <p:nvGrpSpPr>
            <p:cNvPr id="415" name="Group 414"/>
            <p:cNvGrpSpPr/>
            <p:nvPr/>
          </p:nvGrpSpPr>
          <p:grpSpPr>
            <a:xfrm rot="17927004">
              <a:off x="5418510" y="1952663"/>
              <a:ext cx="694944" cy="1920515"/>
              <a:chOff x="2158483" y="4813078"/>
              <a:chExt cx="694944" cy="1920515"/>
            </a:xfrm>
          </p:grpSpPr>
          <p:sp>
            <p:nvSpPr>
              <p:cNvPr id="416" name="Oval 415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7" name="Rectangle 416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18" name="Straight Connector 417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9" name="Oval 418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0" name="Straight Connector 419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5" name="Group 384"/>
            <p:cNvGrpSpPr/>
            <p:nvPr/>
          </p:nvGrpSpPr>
          <p:grpSpPr>
            <a:xfrm rot="17927004">
              <a:off x="5562929" y="3322027"/>
              <a:ext cx="694944" cy="1920515"/>
              <a:chOff x="2158483" y="4813078"/>
              <a:chExt cx="694944" cy="1920515"/>
            </a:xfrm>
          </p:grpSpPr>
          <p:sp>
            <p:nvSpPr>
              <p:cNvPr id="386" name="Oval 385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7" name="Rectangle 386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8" name="Straight Connector 387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9" name="Oval 388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0" name="Straight Connector 389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9" name="Group 378"/>
            <p:cNvGrpSpPr/>
            <p:nvPr/>
          </p:nvGrpSpPr>
          <p:grpSpPr>
            <a:xfrm rot="3205468">
              <a:off x="5612119" y="3973945"/>
              <a:ext cx="694944" cy="1920515"/>
              <a:chOff x="2158483" y="4813078"/>
              <a:chExt cx="694944" cy="1920515"/>
            </a:xfrm>
          </p:grpSpPr>
          <p:sp>
            <p:nvSpPr>
              <p:cNvPr id="380" name="Oval 379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1" name="Rectangle 380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2" name="Straight Connector 381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3" name="Oval 382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4" name="Straight Connector 383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1" name="Group 390"/>
            <p:cNvGrpSpPr/>
            <p:nvPr/>
          </p:nvGrpSpPr>
          <p:grpSpPr>
            <a:xfrm rot="3044894">
              <a:off x="5478829" y="2622314"/>
              <a:ext cx="694944" cy="1920515"/>
              <a:chOff x="2158483" y="4813078"/>
              <a:chExt cx="694944" cy="1920515"/>
            </a:xfrm>
          </p:grpSpPr>
          <p:sp>
            <p:nvSpPr>
              <p:cNvPr id="392" name="Oval 391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Rectangle 392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4" name="Straight Connector 393"/>
              <p:cNvCxnSpPr/>
              <p:nvPr/>
            </p:nvCxnSpPr>
            <p:spPr>
              <a:xfrm>
                <a:off x="2260254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5" name="Oval 394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6" name="Straight Connector 395"/>
              <p:cNvCxnSpPr/>
              <p:nvPr/>
            </p:nvCxnSpPr>
            <p:spPr>
              <a:xfrm>
                <a:off x="2162962" y="5924938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1" name="Group 420"/>
            <p:cNvGrpSpPr/>
            <p:nvPr/>
          </p:nvGrpSpPr>
          <p:grpSpPr>
            <a:xfrm rot="3044894">
              <a:off x="5353284" y="1268275"/>
              <a:ext cx="694944" cy="1920515"/>
              <a:chOff x="2158483" y="4813078"/>
              <a:chExt cx="694944" cy="1920515"/>
            </a:xfrm>
          </p:grpSpPr>
          <p:sp>
            <p:nvSpPr>
              <p:cNvPr id="422" name="Oval 421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Rectangle 422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4" name="Straight Connector 423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Oval 424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6" name="Straight Connector 425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9" name="TextBox 488"/>
          <p:cNvSpPr txBox="1"/>
          <p:nvPr/>
        </p:nvSpPr>
        <p:spPr>
          <a:xfrm>
            <a:off x="3937704" y="54474"/>
            <a:ext cx="16357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Precursor Fiber</a:t>
            </a:r>
            <a:endParaRPr lang="en-US" sz="1400" b="1" u="sng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90" name="TextBox 489"/>
          <p:cNvSpPr txBox="1"/>
          <p:nvPr/>
        </p:nvSpPr>
        <p:spPr>
          <a:xfrm>
            <a:off x="447412" y="1576083"/>
            <a:ext cx="303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Straight-twisted polymer actuator (STPA)</a:t>
            </a:r>
            <a:endParaRPr lang="en-US" sz="1400" b="1" u="sng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492" name="Group 491"/>
          <p:cNvGrpSpPr/>
          <p:nvPr/>
        </p:nvGrpSpPr>
        <p:grpSpPr>
          <a:xfrm>
            <a:off x="7727759" y="2634287"/>
            <a:ext cx="2142790" cy="2763225"/>
            <a:chOff x="6726630" y="1736970"/>
            <a:chExt cx="2142790" cy="2763225"/>
          </a:xfrm>
        </p:grpSpPr>
        <p:grpSp>
          <p:nvGrpSpPr>
            <p:cNvPr id="459" name="Group 458"/>
            <p:cNvGrpSpPr/>
            <p:nvPr/>
          </p:nvGrpSpPr>
          <p:grpSpPr>
            <a:xfrm rot="17400000">
              <a:off x="7403909" y="1644497"/>
              <a:ext cx="694944" cy="1920515"/>
              <a:chOff x="2158483" y="4813078"/>
              <a:chExt cx="694944" cy="1920515"/>
            </a:xfrm>
          </p:grpSpPr>
          <p:sp>
            <p:nvSpPr>
              <p:cNvPr id="484" name="Oval 483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5" name="Rectangle 484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6" name="Straight Connector 485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7" name="Oval 486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8" name="Straight Connector 487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0" name="Group 459"/>
            <p:cNvGrpSpPr/>
            <p:nvPr/>
          </p:nvGrpSpPr>
          <p:grpSpPr>
            <a:xfrm rot="17400000">
              <a:off x="7512910" y="2679891"/>
              <a:ext cx="694944" cy="1920515"/>
              <a:chOff x="2158483" y="4813078"/>
              <a:chExt cx="694944" cy="1920515"/>
            </a:xfrm>
          </p:grpSpPr>
          <p:sp>
            <p:nvSpPr>
              <p:cNvPr id="479" name="Oval 478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0" name="Rectangle 479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1" name="Straight Connector 480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2" name="Oval 481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3" name="Straight Connector 482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1" name="Group 460"/>
            <p:cNvGrpSpPr/>
            <p:nvPr/>
          </p:nvGrpSpPr>
          <p:grpSpPr>
            <a:xfrm rot="3600000">
              <a:off x="7561691" y="3192465"/>
              <a:ext cx="694944" cy="1920515"/>
              <a:chOff x="2158483" y="4813078"/>
              <a:chExt cx="694944" cy="1920515"/>
            </a:xfrm>
          </p:grpSpPr>
          <p:sp>
            <p:nvSpPr>
              <p:cNvPr id="474" name="Oval 473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5" name="Rectangle 474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6" name="Straight Connector 475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7" name="Oval 476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8" name="Straight Connector 477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2" name="Group 461"/>
            <p:cNvGrpSpPr/>
            <p:nvPr/>
          </p:nvGrpSpPr>
          <p:grpSpPr>
            <a:xfrm rot="3600000">
              <a:off x="7455035" y="2145455"/>
              <a:ext cx="694944" cy="1920515"/>
              <a:chOff x="2158483" y="4813078"/>
              <a:chExt cx="694944" cy="1920515"/>
            </a:xfrm>
          </p:grpSpPr>
          <p:sp>
            <p:nvSpPr>
              <p:cNvPr id="469" name="Oval 468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0" name="Rectangle 469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1" name="Straight Connector 470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2" name="Oval 471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3" name="Straight Connector 472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3" name="Group 462"/>
            <p:cNvGrpSpPr/>
            <p:nvPr/>
          </p:nvGrpSpPr>
          <p:grpSpPr>
            <a:xfrm rot="3600000">
              <a:off x="7339416" y="1124184"/>
              <a:ext cx="694944" cy="1920515"/>
              <a:chOff x="2158483" y="4813078"/>
              <a:chExt cx="694944" cy="1920515"/>
            </a:xfrm>
          </p:grpSpPr>
          <p:sp>
            <p:nvSpPr>
              <p:cNvPr id="464" name="Oval 463"/>
              <p:cNvSpPr/>
              <p:nvPr/>
            </p:nvSpPr>
            <p:spPr>
              <a:xfrm>
                <a:off x="2158483" y="4813078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5" name="Rectangle 464"/>
              <p:cNvSpPr/>
              <p:nvPr/>
            </p:nvSpPr>
            <p:spPr>
              <a:xfrm>
                <a:off x="2162962" y="5103845"/>
                <a:ext cx="690465" cy="1281404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6" name="Straight Connector 465"/>
              <p:cNvCxnSpPr/>
              <p:nvPr/>
            </p:nvCxnSpPr>
            <p:spPr>
              <a:xfrm>
                <a:off x="2260255" y="4914850"/>
                <a:ext cx="593172" cy="643085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7" name="Oval 466"/>
              <p:cNvSpPr/>
              <p:nvPr/>
            </p:nvSpPr>
            <p:spPr>
              <a:xfrm>
                <a:off x="2158483" y="6038649"/>
                <a:ext cx="694944" cy="6949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8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8" name="Straight Connector 467"/>
              <p:cNvCxnSpPr/>
              <p:nvPr/>
            </p:nvCxnSpPr>
            <p:spPr>
              <a:xfrm>
                <a:off x="2162962" y="5924939"/>
                <a:ext cx="588693" cy="706882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94" name="TextBox 493"/>
          <p:cNvSpPr txBox="1"/>
          <p:nvPr/>
        </p:nvSpPr>
        <p:spPr>
          <a:xfrm>
            <a:off x="6278776" y="1565751"/>
            <a:ext cx="2958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smtClean="0">
                <a:latin typeface="Arial" charset="0"/>
                <a:ea typeface="Arial" charset="0"/>
                <a:cs typeface="Arial" charset="0"/>
              </a:rPr>
              <a:t>Twisted-coiled </a:t>
            </a:r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Polymer </a:t>
            </a:r>
            <a:r>
              <a:rPr lang="en-US" sz="1400" b="1" u="sng" smtClean="0">
                <a:latin typeface="Arial" charset="0"/>
                <a:ea typeface="Arial" charset="0"/>
                <a:cs typeface="Arial" charset="0"/>
              </a:rPr>
              <a:t>Actuator (TCPA</a:t>
            </a:r>
            <a:r>
              <a:rPr lang="en-US" sz="1400" b="1" u="sng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1400" b="1" u="sng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96" name="Straight Connector 495"/>
          <p:cNvCxnSpPr/>
          <p:nvPr/>
        </p:nvCxnSpPr>
        <p:spPr>
          <a:xfrm flipH="1" flipV="1">
            <a:off x="6065122" y="6547907"/>
            <a:ext cx="3073576" cy="0"/>
          </a:xfrm>
          <a:prstGeom prst="line">
            <a:avLst/>
          </a:prstGeom>
          <a:ln w="127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9" name="Straight Connector 498"/>
          <p:cNvCxnSpPr/>
          <p:nvPr/>
        </p:nvCxnSpPr>
        <p:spPr>
          <a:xfrm flipH="1" flipV="1">
            <a:off x="8455842" y="5767052"/>
            <a:ext cx="5365" cy="761601"/>
          </a:xfrm>
          <a:prstGeom prst="line">
            <a:avLst/>
          </a:prstGeom>
          <a:ln w="12700">
            <a:solidFill>
              <a:srgbClr val="FF0000"/>
            </a:solidFill>
            <a:prstDash val="solid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1" name="TextBox 500"/>
          <p:cNvSpPr txBox="1"/>
          <p:nvPr/>
        </p:nvSpPr>
        <p:spPr>
          <a:xfrm>
            <a:off x="8296691" y="5949211"/>
            <a:ext cx="1332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Contraction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8" name="Right Arrow 507"/>
          <p:cNvSpPr/>
          <p:nvPr/>
        </p:nvSpPr>
        <p:spPr>
          <a:xfrm>
            <a:off x="7029296" y="3997195"/>
            <a:ext cx="828062" cy="31112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TextBox 508"/>
          <p:cNvSpPr txBox="1"/>
          <p:nvPr/>
        </p:nvSpPr>
        <p:spPr>
          <a:xfrm>
            <a:off x="6768128" y="3776583"/>
            <a:ext cx="1332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ΔT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0" name="TextBox 509"/>
          <p:cNvSpPr txBox="1"/>
          <p:nvPr/>
        </p:nvSpPr>
        <p:spPr>
          <a:xfrm>
            <a:off x="5123718" y="674847"/>
            <a:ext cx="2844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Twist under tensile load until coiled to helix. Thermally anneal.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2" name="TextBox 511"/>
          <p:cNvSpPr txBox="1"/>
          <p:nvPr/>
        </p:nvSpPr>
        <p:spPr>
          <a:xfrm>
            <a:off x="2087152" y="713024"/>
            <a:ext cx="2174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Twist under </a:t>
            </a:r>
            <a:r>
              <a:rPr lang="en-US" sz="1200" smtClean="0">
                <a:latin typeface="Arial" charset="0"/>
                <a:ea typeface="Arial" charset="0"/>
                <a:cs typeface="Arial" charset="0"/>
              </a:rPr>
              <a:t>tensile load. </a:t>
            </a:r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Thermally anneal.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3" name="Right Arrow 512"/>
          <p:cNvSpPr/>
          <p:nvPr/>
        </p:nvSpPr>
        <p:spPr>
          <a:xfrm flipH="1">
            <a:off x="2054481" y="3986449"/>
            <a:ext cx="936064" cy="31112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TextBox 513"/>
          <p:cNvSpPr txBox="1"/>
          <p:nvPr/>
        </p:nvSpPr>
        <p:spPr>
          <a:xfrm>
            <a:off x="1832300" y="3748996"/>
            <a:ext cx="1332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ΔT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5" name="TextBox 514"/>
          <p:cNvSpPr txBox="1"/>
          <p:nvPr/>
        </p:nvSpPr>
        <p:spPr>
          <a:xfrm>
            <a:off x="493633" y="5528542"/>
            <a:ext cx="22191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latin typeface="Arial" charset="0"/>
                <a:ea typeface="Arial" charset="0"/>
                <a:cs typeface="Arial" charset="0"/>
              </a:rPr>
              <a:t>Iso</a:t>
            </a:r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-view showing radially varying polymer chain pitch for TPAs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6" name="Bent Arrow 515"/>
          <p:cNvSpPr/>
          <p:nvPr/>
        </p:nvSpPr>
        <p:spPr>
          <a:xfrm rot="5400000" flipV="1">
            <a:off x="3281808" y="1392188"/>
            <a:ext cx="1129427" cy="676610"/>
          </a:xfrm>
          <a:prstGeom prst="bentArrow">
            <a:avLst>
              <a:gd name="adj1" fmla="val 11636"/>
              <a:gd name="adj2" fmla="val 16829"/>
              <a:gd name="adj3" fmla="val 28741"/>
              <a:gd name="adj4" fmla="val 63226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7" name="Bent Arrow 516"/>
          <p:cNvSpPr/>
          <p:nvPr/>
        </p:nvSpPr>
        <p:spPr>
          <a:xfrm rot="5400000">
            <a:off x="5080194" y="1387683"/>
            <a:ext cx="1129427" cy="676656"/>
          </a:xfrm>
          <a:prstGeom prst="bentArrow">
            <a:avLst>
              <a:gd name="adj1" fmla="val 11636"/>
              <a:gd name="adj2" fmla="val 16829"/>
              <a:gd name="adj3" fmla="val 28741"/>
              <a:gd name="adj4" fmla="val 63226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8" name="TextBox 517"/>
          <p:cNvSpPr txBox="1"/>
          <p:nvPr/>
        </p:nvSpPr>
        <p:spPr>
          <a:xfrm>
            <a:off x="6751978" y="3994282"/>
            <a:ext cx="1332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Actuation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9" name="TextBox 518"/>
          <p:cNvSpPr txBox="1"/>
          <p:nvPr/>
        </p:nvSpPr>
        <p:spPr>
          <a:xfrm>
            <a:off x="1891179" y="3984885"/>
            <a:ext cx="1332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Actuation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20" name="TextBox 519"/>
          <p:cNvSpPr txBox="1"/>
          <p:nvPr/>
        </p:nvSpPr>
        <p:spPr>
          <a:xfrm>
            <a:off x="1687930" y="3082111"/>
            <a:ext cx="1332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>
                <a:latin typeface="Arial" charset="0"/>
                <a:ea typeface="Arial" charset="0"/>
                <a:cs typeface="Arial" charset="0"/>
              </a:rPr>
              <a:t>Torsional deformation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21" name="Straight Connector 520"/>
          <p:cNvCxnSpPr/>
          <p:nvPr/>
        </p:nvCxnSpPr>
        <p:spPr>
          <a:xfrm flipH="1" flipV="1">
            <a:off x="1402687" y="2921955"/>
            <a:ext cx="567225" cy="313724"/>
          </a:xfrm>
          <a:prstGeom prst="line">
            <a:avLst/>
          </a:prstGeom>
          <a:ln w="12700">
            <a:solidFill>
              <a:srgbClr val="FF0000"/>
            </a:solidFill>
            <a:prstDash val="solid"/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6" name="TextBox 525"/>
          <p:cNvSpPr txBox="1"/>
          <p:nvPr/>
        </p:nvSpPr>
        <p:spPr>
          <a:xfrm>
            <a:off x="4214573" y="2244997"/>
            <a:ext cx="1044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Reference line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27" name="Straight Connector 526"/>
          <p:cNvCxnSpPr>
            <a:stCxn id="526" idx="0"/>
          </p:cNvCxnSpPr>
          <p:nvPr/>
        </p:nvCxnSpPr>
        <p:spPr>
          <a:xfrm flipV="1">
            <a:off x="4736649" y="1819033"/>
            <a:ext cx="0" cy="425964"/>
          </a:xfrm>
          <a:prstGeom prst="line">
            <a:avLst/>
          </a:prstGeom>
          <a:ln w="12700">
            <a:solidFill>
              <a:srgbClr val="FF0000"/>
            </a:solidFill>
            <a:prstDash val="solid"/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2" name="Group 531"/>
          <p:cNvGrpSpPr>
            <a:grpSpLocks noChangeAspect="1"/>
          </p:cNvGrpSpPr>
          <p:nvPr/>
        </p:nvGrpSpPr>
        <p:grpSpPr>
          <a:xfrm>
            <a:off x="2724342" y="4856736"/>
            <a:ext cx="2140578" cy="2032364"/>
            <a:chOff x="2805574" y="4937333"/>
            <a:chExt cx="1840876" cy="1747813"/>
          </a:xfrm>
        </p:grpSpPr>
        <p:pic>
          <p:nvPicPr>
            <p:cNvPr id="1026" name="Picture 2" descr="https://lh6.googleusercontent.com/GLRLSy8kEKHO0Pq39nwsPTzkoDNfv6hQZ3VjP8R6CfF7rWO4WKrG4rTP6y2fJgdUm1TPVQ0pESHpg8c8Kua6wDQAxJZzPgzjpVQuTKQQ7i4Y8hXQm60eeZb7qS7DDQk2xm_qPSTl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118" t="14764" r="11913" b="11214"/>
            <a:stretch/>
          </p:blipFill>
          <p:spPr bwMode="auto">
            <a:xfrm>
              <a:off x="2805574" y="4937333"/>
              <a:ext cx="1840876" cy="17478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33" name="Straight Connector 532"/>
            <p:cNvCxnSpPr/>
            <p:nvPr/>
          </p:nvCxnSpPr>
          <p:spPr>
            <a:xfrm flipH="1">
              <a:off x="3280030" y="5467906"/>
              <a:ext cx="228186" cy="234862"/>
            </a:xfrm>
            <a:prstGeom prst="line">
              <a:avLst/>
            </a:prstGeom>
            <a:ln w="12700">
              <a:solidFill>
                <a:srgbClr val="00B05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7896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18679</TotalTime>
  <Words>195</Words>
  <Application>Microsoft Macintosh PowerPoint</Application>
  <PresentationFormat>On-screen Show (4:3)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Shafer</dc:creator>
  <cp:lastModifiedBy>Michael Shafer</cp:lastModifiedBy>
  <cp:revision>48</cp:revision>
  <dcterms:created xsi:type="dcterms:W3CDTF">2016-08-18T22:09:03Z</dcterms:created>
  <dcterms:modified xsi:type="dcterms:W3CDTF">2017-06-27T19:49:22Z</dcterms:modified>
</cp:coreProperties>
</file>

<file path=docProps/thumbnail.jpeg>
</file>